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33.xml" ContentType="application/vnd.openxmlformats-officedocument.presentationml.slide+xml"/>
  <Override PartName="/ppt/slides/slide87.xml" ContentType="application/vnd.openxmlformats-officedocument.presentationml.slide+xml"/>
  <Default Extension="bin" ContentType="application/vnd.openxmlformats-officedocument.presentationml.printerSettings"/>
  <Override PartName="/ppt/slides/slide92.xml" ContentType="application/vnd.openxmlformats-officedocument.presentationml.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75.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slides/slide80.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9.xml" ContentType="application/vnd.openxmlformats-officedocument.presentationml.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84.xml" ContentType="application/vnd.openxmlformats-officedocument.presentationml.slide+xml"/>
  <Override PartName="/ppt/slides/slide46.xml" ContentType="application/vnd.openxmlformats-officedocument.presentationml.slide+xml"/>
  <Default Extension="gif" ContentType="image/gif"/>
  <Default Extension="tiff" ContentType="image/tiff"/>
  <Override PartName="/ppt/notesSlides/notesSlide8.xml" ContentType="application/vnd.openxmlformats-officedocument.presentationml.notesSlide+xml"/>
  <Override PartName="/ppt/slides/slide70.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69.xml" ContentType="application/vnd.openxmlformats-officedocument.presentationml.slide+xml"/>
  <Override PartName="/ppt/slides/slide88.xml" ContentType="application/vnd.openxmlformats-officedocument.presentationml.slide+xml"/>
  <Override PartName="/ppt/slides/slide72.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slides/slide93.xml" ContentType="application/vnd.openxmlformats-officedocument.presentationml.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slides/slide81.xml" ContentType="application/vnd.openxmlformats-officedocument.presentationml.slide+xml"/>
  <Override PartName="/ppt/handoutMasters/handoutMaster1.xml" ContentType="application/vnd.openxmlformats-officedocument.presentationml.handoutMaster+xml"/>
  <Override PartName="/ppt/theme/theme2.xml" ContentType="application/vnd.openxmlformats-officedocument.theme+xml"/>
  <Override PartName="/ppt/slideLayouts/slideLayout11.xml" ContentType="application/vnd.openxmlformats-officedocument.presentationml.slideLayout+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slides/slide8.xml" ContentType="application/vnd.openxmlformats-officedocument.presentationml.slide+xml"/>
  <Override PartName="/ppt/slideLayouts/slideLayout6.xml" ContentType="application/vnd.openxmlformats-officedocument.presentationml.slideLayout+xml"/>
  <Override PartName="/ppt/slides/slide12.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85.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9.xml" ContentType="application/vnd.openxmlformats-officedocument.presentationml.notesSlide+xml"/>
  <Override PartName="/ppt/slides/slide71.xml" ContentType="application/vnd.openxmlformats-officedocument.presentationml.slide+xml"/>
  <Override PartName="/ppt/slides/slide90.xml" ContentType="application/vnd.openxmlformats-officedocument.presentationml.slid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Override PartName="/ppt/slides/slide89.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slides/slide94.xml" ContentType="application/vnd.openxmlformats-officedocument.presentationml.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slides/slide77.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s/slide96.xml" ContentType="application/vnd.openxmlformats-officedocument.presentationml.slide+xml"/>
  <Override PartName="/ppt/slides/slide82.xml" ContentType="application/vnd.openxmlformats-officedocument.presentationml.slide+xml"/>
  <Override PartName="/ppt/slides/slide63.xml" ContentType="application/vnd.openxmlformats-officedocument.presentationml.slide+xml"/>
  <Override PartName="/ppt/theme/theme3.xml" ContentType="application/vnd.openxmlformats-officedocument.them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67.xml" ContentType="application/vnd.openxmlformats-officedocument.presentationml.slide+xml"/>
  <Override PartName="/ppt/slides/slide48.xml" ContentType="application/vnd.openxmlformats-officedocument.presentationml.slide+xml"/>
  <Override PartName="/ppt/slides/slide32.xml" ContentType="application/vnd.openxmlformats-officedocument.presentationml.slide+xml"/>
  <Override PartName="/ppt/slideLayouts/slideLayout7.xml" ContentType="application/vnd.openxmlformats-officedocument.presentationml.slideLayout+xml"/>
  <Override PartName="/ppt/viewProps.xml" ContentType="application/vnd.openxmlformats-officedocument.presentationml.viewProps+xml"/>
  <Override PartName="/ppt/slides/slide29.xml" ContentType="application/vnd.openxmlformats-officedocument.presentationml.slide+xml"/>
  <Override PartName="/ppt/slides/slide86.xml" ContentType="application/vnd.openxmlformats-officedocument.presentationml.slide+xml"/>
  <Override PartName="/docProps/app.xml" ContentType="application/vnd.openxmlformats-officedocument.extended-properties+xml"/>
  <Override PartName="/ppt/slides/slide91.xml" ContentType="application/vnd.openxmlformats-officedocument.presentationml.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slides/slide74.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slides/slide95.xml" ContentType="application/vnd.openxmlformats-officedocument.presentationml.slide+xml"/>
  <Override PartName="/ppt/notesSlides/notesSlide5.xml" ContentType="application/vnd.openxmlformats-officedocument.presentationml.notesSlide+xml"/>
  <Override PartName="/ppt/slides/slide59.xml" ContentType="application/vnd.openxmlformats-officedocument.presentationml.slide+xml"/>
  <Override PartName="/ppt/slides/slide78.xml" ContentType="application/vnd.openxmlformats-officedocument.presentationml.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slides/slide83.xml" ContentType="application/vnd.openxmlformats-officedocument.presentationml.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98"/>
  </p:notesMasterIdLst>
  <p:handoutMasterIdLst>
    <p:handoutMasterId r:id="rId99"/>
  </p:handoutMasterIdLst>
  <p:sldIdLst>
    <p:sldId id="256" r:id="rId2"/>
    <p:sldId id="598" r:id="rId3"/>
    <p:sldId id="603" r:id="rId4"/>
    <p:sldId id="563" r:id="rId5"/>
    <p:sldId id="564" r:id="rId6"/>
    <p:sldId id="566" r:id="rId7"/>
    <p:sldId id="567" r:id="rId8"/>
    <p:sldId id="568" r:id="rId9"/>
    <p:sldId id="569" r:id="rId10"/>
    <p:sldId id="596" r:id="rId11"/>
    <p:sldId id="605" r:id="rId12"/>
    <p:sldId id="600" r:id="rId13"/>
    <p:sldId id="562" r:id="rId14"/>
    <p:sldId id="297" r:id="rId15"/>
    <p:sldId id="299" r:id="rId16"/>
    <p:sldId id="302" r:id="rId17"/>
    <p:sldId id="303" r:id="rId18"/>
    <p:sldId id="560" r:id="rId19"/>
    <p:sldId id="306" r:id="rId20"/>
    <p:sldId id="307" r:id="rId21"/>
    <p:sldId id="555" r:id="rId22"/>
    <p:sldId id="556" r:id="rId23"/>
    <p:sldId id="557" r:id="rId24"/>
    <p:sldId id="558" r:id="rId25"/>
    <p:sldId id="559" r:id="rId26"/>
    <p:sldId id="549" r:id="rId27"/>
    <p:sldId id="551" r:id="rId28"/>
    <p:sldId id="550" r:id="rId29"/>
    <p:sldId id="294" r:id="rId30"/>
    <p:sldId id="295" r:id="rId31"/>
    <p:sldId id="570" r:id="rId32"/>
    <p:sldId id="352" r:id="rId33"/>
    <p:sldId id="345" r:id="rId34"/>
    <p:sldId id="362" r:id="rId35"/>
    <p:sldId id="310" r:id="rId36"/>
    <p:sldId id="311" r:id="rId37"/>
    <p:sldId id="309" r:id="rId38"/>
    <p:sldId id="312" r:id="rId39"/>
    <p:sldId id="313" r:id="rId40"/>
    <p:sldId id="571" r:id="rId41"/>
    <p:sldId id="579" r:id="rId42"/>
    <p:sldId id="601" r:id="rId43"/>
    <p:sldId id="593" r:id="rId44"/>
    <p:sldId id="264" r:id="rId45"/>
    <p:sldId id="576" r:id="rId46"/>
    <p:sldId id="266" r:id="rId47"/>
    <p:sldId id="577" r:id="rId48"/>
    <p:sldId id="597" r:id="rId49"/>
    <p:sldId id="342" r:id="rId50"/>
    <p:sldId id="367" r:id="rId51"/>
    <p:sldId id="578" r:id="rId52"/>
    <p:sldId id="606" r:id="rId53"/>
    <p:sldId id="572" r:id="rId54"/>
    <p:sldId id="276" r:id="rId55"/>
    <p:sldId id="277" r:id="rId56"/>
    <p:sldId id="278" r:id="rId57"/>
    <p:sldId id="366" r:id="rId58"/>
    <p:sldId id="552" r:id="rId59"/>
    <p:sldId id="280" r:id="rId60"/>
    <p:sldId id="607" r:id="rId61"/>
    <p:sldId id="588" r:id="rId62"/>
    <p:sldId id="589" r:id="rId63"/>
    <p:sldId id="592" r:id="rId64"/>
    <p:sldId id="594" r:id="rId65"/>
    <p:sldId id="595" r:id="rId66"/>
    <p:sldId id="604" r:id="rId67"/>
    <p:sldId id="602" r:id="rId68"/>
    <p:sldId id="353" r:id="rId69"/>
    <p:sldId id="354" r:id="rId70"/>
    <p:sldId id="336" r:id="rId71"/>
    <p:sldId id="573" r:id="rId72"/>
    <p:sldId id="580" r:id="rId73"/>
    <p:sldId id="581" r:id="rId74"/>
    <p:sldId id="582" r:id="rId75"/>
    <p:sldId id="583" r:id="rId76"/>
    <p:sldId id="584" r:id="rId77"/>
    <p:sldId id="585" r:id="rId78"/>
    <p:sldId id="561" r:id="rId79"/>
    <p:sldId id="586" r:id="rId80"/>
    <p:sldId id="587" r:id="rId81"/>
    <p:sldId id="346" r:id="rId82"/>
    <p:sldId id="347" r:id="rId83"/>
    <p:sldId id="348" r:id="rId84"/>
    <p:sldId id="349" r:id="rId85"/>
    <p:sldId id="350" r:id="rId86"/>
    <p:sldId id="351" r:id="rId87"/>
    <p:sldId id="355" r:id="rId88"/>
    <p:sldId id="356" r:id="rId89"/>
    <p:sldId id="320" r:id="rId90"/>
    <p:sldId id="319" r:id="rId91"/>
    <p:sldId id="283" r:id="rId92"/>
    <p:sldId id="257" r:id="rId93"/>
    <p:sldId id="261" r:id="rId94"/>
    <p:sldId id="262" r:id="rId95"/>
    <p:sldId id="554" r:id="rId96"/>
    <p:sldId id="341" r:id="rId9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31" d="100"/>
          <a:sy n="131" d="100"/>
        </p:scale>
        <p:origin x="-1608"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01" Type="http://schemas.openxmlformats.org/officeDocument/2006/relationships/presProps" Target="presProps.xml"/><Relationship Id="rId102" Type="http://schemas.openxmlformats.org/officeDocument/2006/relationships/viewProps" Target="viewProps.xml"/><Relationship Id="rId103" Type="http://schemas.openxmlformats.org/officeDocument/2006/relationships/theme" Target="theme/theme1.xml"/><Relationship Id="rId10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notesMaster" Target="notesMasters/notesMaster1.xml"/><Relationship Id="rId99" Type="http://schemas.openxmlformats.org/officeDocument/2006/relationships/handoutMaster" Target="handoutMasters/handout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printerSettings" Target="printerSettings/printerSettings1.bin"/><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A1A6AF-B782-2F40-9A74-17944567291F}" type="datetimeFigureOut">
              <a:rPr lang="en-US" smtClean="0"/>
              <a:pPr/>
              <a:t>10/31/16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B7A02C-4C99-2F4A-94A8-EEF0AF29BBEB}"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F66B14-E846-FF45-93BB-E0BD35FC5284}" type="datetimeFigureOut">
              <a:rPr lang="en-US" smtClean="0"/>
              <a:pPr/>
              <a:t>10/31/16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609C6D-A89F-DB4C-AC24-7CC088CFA176}"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609C6D-A89F-DB4C-AC24-7CC088CFA17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3F40DF-D5D2-774A-A205-723253620594}" type="slidenum">
              <a:rPr lang="en-US"/>
              <a:pPr/>
              <a:t>14</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Cinque, of course, isn’t just interested in collecting numbers; he has a theory of why only these orders.</a:t>
            </a:r>
            <a:endParaRPr lang="en-US" dirty="0"/>
          </a:p>
        </p:txBody>
      </p:sp>
      <p:sp>
        <p:nvSpPr>
          <p:cNvPr id="4" name="Slide Number Placeholder 3"/>
          <p:cNvSpPr>
            <a:spLocks noGrp="1"/>
          </p:cNvSpPr>
          <p:nvPr>
            <p:ph type="sldNum" sz="quarter" idx="10"/>
          </p:nvPr>
        </p:nvSpPr>
        <p:spPr/>
        <p:txBody>
          <a:bodyPr/>
          <a:lstStyle/>
          <a:p>
            <a:fld id="{1B609C6D-A89F-DB4C-AC24-7CC088CFA176}"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Collects all possible derivational steps into one</a:t>
            </a:r>
            <a:r>
              <a:rPr lang="en-US" baseline="0" dirty="0" smtClean="0"/>
              <a:t> bifurcating diagram. Bold lines are external Merge; dashed lines Internal Merge.</a:t>
            </a:r>
            <a:endParaRPr lang="en-US" dirty="0"/>
          </a:p>
        </p:txBody>
      </p:sp>
      <p:sp>
        <p:nvSpPr>
          <p:cNvPr id="4" name="Slide Number Placeholder 3"/>
          <p:cNvSpPr>
            <a:spLocks noGrp="1"/>
          </p:cNvSpPr>
          <p:nvPr>
            <p:ph type="sldNum" sz="quarter" idx="10"/>
          </p:nvPr>
        </p:nvSpPr>
        <p:spPr/>
        <p:txBody>
          <a:bodyPr/>
          <a:lstStyle/>
          <a:p>
            <a:fld id="{1B609C6D-A89F-DB4C-AC24-7CC088CFA176}" type="slidenum">
              <a:rPr lang="en-US" smtClean="0"/>
              <a:pPr/>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Form-meaning mapping</a:t>
            </a:r>
            <a:endParaRPr lang="en-US" dirty="0"/>
          </a:p>
        </p:txBody>
      </p:sp>
      <p:sp>
        <p:nvSpPr>
          <p:cNvPr id="4" name="Slide Number Placeholder 3"/>
          <p:cNvSpPr>
            <a:spLocks noGrp="1"/>
          </p:cNvSpPr>
          <p:nvPr>
            <p:ph type="sldNum" sz="quarter" idx="10"/>
          </p:nvPr>
        </p:nvSpPr>
        <p:spPr/>
        <p:txBody>
          <a:bodyPr/>
          <a:lstStyle/>
          <a:p>
            <a:fld id="{1B609C6D-A89F-DB4C-AC24-7CC088CFA176}" type="slidenum">
              <a:rPr lang="en-US" smtClean="0"/>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Frazier &amp; Fodor 1978: preliminary phrase packager, sentence structure supervisor.</a:t>
            </a:r>
          </a:p>
          <a:p>
            <a:r>
              <a:rPr lang="en-US" dirty="0" smtClean="0"/>
              <a:t>Suggests adults, at some level, ought</a:t>
            </a:r>
            <a:r>
              <a:rPr lang="en-US" baseline="0" dirty="0" smtClean="0"/>
              <a:t> to discriminate 213 orders from others, regardless of native language. Culbertson and colleagues have very interesting results supporting this idea.</a:t>
            </a:r>
            <a:endParaRPr lang="en-US" dirty="0"/>
          </a:p>
        </p:txBody>
      </p:sp>
      <p:sp>
        <p:nvSpPr>
          <p:cNvPr id="4" name="Slide Number Placeholder 3"/>
          <p:cNvSpPr>
            <a:spLocks noGrp="1"/>
          </p:cNvSpPr>
          <p:nvPr>
            <p:ph type="sldNum" sz="quarter" idx="10"/>
          </p:nvPr>
        </p:nvSpPr>
        <p:spPr/>
        <p:txBody>
          <a:bodyPr/>
          <a:lstStyle/>
          <a:p>
            <a:fld id="{1B609C6D-A89F-DB4C-AC24-7CC088CFA176}" type="slidenum">
              <a:rPr lang="en-US" smtClean="0"/>
              <a:pPr/>
              <a:t>46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might expect a third possibility, that both thematic and Q portions of the </a:t>
            </a:r>
            <a:r>
              <a:rPr lang="en-US" dirty="0" err="1" smtClean="0"/>
              <a:t>wh</a:t>
            </a:r>
            <a:r>
              <a:rPr lang="en-US" dirty="0" smtClean="0"/>
              <a:t>-element</a:t>
            </a:r>
            <a:r>
              <a:rPr lang="en-US" baseline="0" dirty="0" smtClean="0"/>
              <a:t> could be queued. That might offer an analysis of Scrambling, but I won’t explore that here. (talk about anxiety!)</a:t>
            </a:r>
            <a:endParaRPr lang="en-US" dirty="0"/>
          </a:p>
        </p:txBody>
      </p:sp>
      <p:sp>
        <p:nvSpPr>
          <p:cNvPr id="4" name="Slide Number Placeholder 3"/>
          <p:cNvSpPr>
            <a:spLocks noGrp="1"/>
          </p:cNvSpPr>
          <p:nvPr>
            <p:ph type="sldNum" sz="quarter" idx="10"/>
          </p:nvPr>
        </p:nvSpPr>
        <p:spPr/>
        <p:txBody>
          <a:bodyPr/>
          <a:lstStyle/>
          <a:p>
            <a:fld id="{1B609C6D-A89F-DB4C-AC24-7CC088CFA176}" type="slidenum">
              <a:rPr lang="en-US" smtClean="0"/>
              <a:pPr/>
              <a:t>69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609C6D-A89F-DB4C-AC24-7CC088CFA176}" type="slidenum">
              <a:rPr lang="en-US" smtClean="0"/>
              <a:pPr/>
              <a:t>92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609C6D-A89F-DB4C-AC24-7CC088CFA176}" type="slidenum">
              <a:rPr lang="en-US" smtClean="0"/>
              <a:pPr/>
              <a:t>93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10/7/2016</a:t>
            </a:r>
            <a:endParaRPr lang="en-US"/>
          </a:p>
        </p:txBody>
      </p:sp>
      <p:sp>
        <p:nvSpPr>
          <p:cNvPr id="6" name="Footer Placeholder 5"/>
          <p:cNvSpPr>
            <a:spLocks noGrp="1"/>
          </p:cNvSpPr>
          <p:nvPr>
            <p:ph type="ftr" sz="quarter" idx="11"/>
          </p:nvPr>
        </p:nvSpPr>
        <p:spPr/>
        <p:txBody>
          <a:bodyPr/>
          <a:lstStyle/>
          <a:p>
            <a:r>
              <a:rPr lang="en-US" smtClean="0"/>
              <a:t>ULTRA – LCUGA    D P Medeiros</a:t>
            </a:r>
            <a:endParaRPr lang="en-US"/>
          </a:p>
        </p:txBody>
      </p:sp>
      <p:sp>
        <p:nvSpPr>
          <p:cNvPr id="7" name="Slide Number Placeholder 6"/>
          <p:cNvSpPr>
            <a:spLocks noGrp="1"/>
          </p:cNvSpPr>
          <p:nvPr>
            <p:ph type="sldNum" sz="quarter" idx="12"/>
          </p:nvPr>
        </p:nvSpPr>
        <p:spPr/>
        <p:txBody>
          <a:bodyPr/>
          <a:lstStyle/>
          <a:p>
            <a:fld id="{D6012312-7F93-7D43-9226-07B8C28297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10/7/2016</a:t>
            </a:r>
            <a:endParaRPr lang="en-US"/>
          </a:p>
        </p:txBody>
      </p:sp>
      <p:sp>
        <p:nvSpPr>
          <p:cNvPr id="8" name="Footer Placeholder 7"/>
          <p:cNvSpPr>
            <a:spLocks noGrp="1"/>
          </p:cNvSpPr>
          <p:nvPr>
            <p:ph type="ftr" sz="quarter" idx="11"/>
          </p:nvPr>
        </p:nvSpPr>
        <p:spPr/>
        <p:txBody>
          <a:bodyPr/>
          <a:lstStyle/>
          <a:p>
            <a:r>
              <a:rPr lang="en-US" smtClean="0"/>
              <a:t>ULTRA – LCUGA    D P Medeiros</a:t>
            </a:r>
            <a:endParaRPr lang="en-US"/>
          </a:p>
        </p:txBody>
      </p:sp>
      <p:sp>
        <p:nvSpPr>
          <p:cNvPr id="9" name="Slide Number Placeholder 8"/>
          <p:cNvSpPr>
            <a:spLocks noGrp="1"/>
          </p:cNvSpPr>
          <p:nvPr>
            <p:ph type="sldNum" sz="quarter" idx="12"/>
          </p:nvPr>
        </p:nvSpPr>
        <p:spPr/>
        <p:txBody>
          <a:bodyPr/>
          <a:lstStyle/>
          <a:p>
            <a:fld id="{D6012312-7F93-7D43-9226-07B8C28297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10/7/2016</a:t>
            </a:r>
            <a:endParaRPr lang="en-US"/>
          </a:p>
        </p:txBody>
      </p:sp>
      <p:sp>
        <p:nvSpPr>
          <p:cNvPr id="4" name="Footer Placeholder 3"/>
          <p:cNvSpPr>
            <a:spLocks noGrp="1"/>
          </p:cNvSpPr>
          <p:nvPr>
            <p:ph type="ftr" sz="quarter" idx="11"/>
          </p:nvPr>
        </p:nvSpPr>
        <p:spPr/>
        <p:txBody>
          <a:bodyPr/>
          <a:lstStyle/>
          <a:p>
            <a:r>
              <a:rPr lang="en-US" smtClean="0"/>
              <a:t>ULTRA – LCUGA    D P Medeiros</a:t>
            </a:r>
            <a:endParaRPr lang="en-US"/>
          </a:p>
        </p:txBody>
      </p:sp>
      <p:sp>
        <p:nvSpPr>
          <p:cNvPr id="5" name="Slide Number Placeholder 4"/>
          <p:cNvSpPr>
            <a:spLocks noGrp="1"/>
          </p:cNvSpPr>
          <p:nvPr>
            <p:ph type="sldNum" sz="quarter" idx="12"/>
          </p:nvPr>
        </p:nvSpPr>
        <p:spPr/>
        <p:txBody>
          <a:bodyPr/>
          <a:lstStyle/>
          <a:p>
            <a:fld id="{D6012312-7F93-7D43-9226-07B8C28297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10/7/2016</a:t>
            </a:r>
            <a:endParaRPr lang="en-US"/>
          </a:p>
        </p:txBody>
      </p:sp>
      <p:sp>
        <p:nvSpPr>
          <p:cNvPr id="3" name="Footer Placeholder 2"/>
          <p:cNvSpPr>
            <a:spLocks noGrp="1"/>
          </p:cNvSpPr>
          <p:nvPr>
            <p:ph type="ftr" sz="quarter" idx="11"/>
          </p:nvPr>
        </p:nvSpPr>
        <p:spPr/>
        <p:txBody>
          <a:bodyPr/>
          <a:lstStyle/>
          <a:p>
            <a:r>
              <a:rPr lang="en-US" smtClean="0"/>
              <a:t>ULTRA – LCUGA    D P Medeiros</a:t>
            </a:r>
            <a:endParaRPr lang="en-US"/>
          </a:p>
        </p:txBody>
      </p:sp>
      <p:sp>
        <p:nvSpPr>
          <p:cNvPr id="4" name="Slide Number Placeholder 3"/>
          <p:cNvSpPr>
            <a:spLocks noGrp="1"/>
          </p:cNvSpPr>
          <p:nvPr>
            <p:ph type="sldNum" sz="quarter" idx="12"/>
          </p:nvPr>
        </p:nvSpPr>
        <p:spPr/>
        <p:txBody>
          <a:bodyPr/>
          <a:lstStyle/>
          <a:p>
            <a:fld id="{D6012312-7F93-7D43-9226-07B8C28297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10/7/2016</a:t>
            </a:r>
            <a:endParaRPr lang="en-US"/>
          </a:p>
        </p:txBody>
      </p:sp>
      <p:sp>
        <p:nvSpPr>
          <p:cNvPr id="6" name="Footer Placeholder 5"/>
          <p:cNvSpPr>
            <a:spLocks noGrp="1"/>
          </p:cNvSpPr>
          <p:nvPr>
            <p:ph type="ftr" sz="quarter" idx="11"/>
          </p:nvPr>
        </p:nvSpPr>
        <p:spPr/>
        <p:txBody>
          <a:bodyPr/>
          <a:lstStyle/>
          <a:p>
            <a:r>
              <a:rPr lang="en-US" smtClean="0"/>
              <a:t>ULTRA – LCUGA    D P Medeiros</a:t>
            </a:r>
            <a:endParaRPr lang="en-US"/>
          </a:p>
        </p:txBody>
      </p:sp>
      <p:sp>
        <p:nvSpPr>
          <p:cNvPr id="7" name="Slide Number Placeholder 6"/>
          <p:cNvSpPr>
            <a:spLocks noGrp="1"/>
          </p:cNvSpPr>
          <p:nvPr>
            <p:ph type="sldNum" sz="quarter" idx="12"/>
          </p:nvPr>
        </p:nvSpPr>
        <p:spPr/>
        <p:txBody>
          <a:bodyPr/>
          <a:lstStyle/>
          <a:p>
            <a:fld id="{D6012312-7F93-7D43-9226-07B8C28297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10/7/2016</a:t>
            </a:r>
            <a:endParaRPr lang="en-US"/>
          </a:p>
        </p:txBody>
      </p:sp>
      <p:sp>
        <p:nvSpPr>
          <p:cNvPr id="6" name="Footer Placeholder 5"/>
          <p:cNvSpPr>
            <a:spLocks noGrp="1"/>
          </p:cNvSpPr>
          <p:nvPr>
            <p:ph type="ftr" sz="quarter" idx="11"/>
          </p:nvPr>
        </p:nvSpPr>
        <p:spPr/>
        <p:txBody>
          <a:bodyPr/>
          <a:lstStyle/>
          <a:p>
            <a:r>
              <a:rPr lang="en-US" smtClean="0"/>
              <a:t>ULTRA – LCUGA    D P Medeiros</a:t>
            </a:r>
            <a:endParaRPr lang="en-US"/>
          </a:p>
        </p:txBody>
      </p:sp>
      <p:sp>
        <p:nvSpPr>
          <p:cNvPr id="7" name="Slide Number Placeholder 6"/>
          <p:cNvSpPr>
            <a:spLocks noGrp="1"/>
          </p:cNvSpPr>
          <p:nvPr>
            <p:ph type="sldNum" sz="quarter" idx="12"/>
          </p:nvPr>
        </p:nvSpPr>
        <p:spPr/>
        <p:txBody>
          <a:bodyPr/>
          <a:lstStyle/>
          <a:p>
            <a:fld id="{D6012312-7F93-7D43-9226-07B8C28297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10/7/2016</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ULTRA – LCUGA    D P Medeiros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012312-7F93-7D43-9226-07B8C28297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 Id="rId3" Type="http://schemas.openxmlformats.org/officeDocument/2006/relationships/image" Target="../media/image3.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gif"/><Relationship Id="rId1" Type="http://schemas.openxmlformats.org/officeDocument/2006/relationships/video" Target="file://localhost/Users/davidpmedeiros/Desktop/movie-1234.gif" TargetMode="Externa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gif"/><Relationship Id="rId1" Type="http://schemas.openxmlformats.org/officeDocument/2006/relationships/video" Target="file://localhost/Users/davidpmedeiros/Desktop/movie-4321.gif" TargetMode="Externa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gif"/><Relationship Id="rId1" Type="http://schemas.openxmlformats.org/officeDocument/2006/relationships/video" Target="file://localhost/Users/davidpmedeiros/Desktop/movie-2431.gif" TargetMode="Externa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gif"/><Relationship Id="rId1" Type="http://schemas.openxmlformats.org/officeDocument/2006/relationships/video" Target="file://localhost/Users/davidpmedeiros/Desktop/movie-3124.gif" TargetMode="Externa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gif"/><Relationship Id="rId1" Type="http://schemas.openxmlformats.org/officeDocument/2006/relationships/video" Target="file://localhost/Users/davidpmedeiros/Desktop/movie-213.gif" TargetMode="Externa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gif"/><Relationship Id="rId3" Type="http://schemas.openxmlformats.org/officeDocument/2006/relationships/image" Target="../media/image20.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gif"/><Relationship Id="rId3" Type="http://schemas.openxmlformats.org/officeDocument/2006/relationships/image" Target="../media/image2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gi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tif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tif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tif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gi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gi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861440"/>
            <a:ext cx="8229600" cy="2291373"/>
          </a:xfrm>
        </p:spPr>
        <p:txBody>
          <a:bodyPr>
            <a:normAutofit fontScale="90000"/>
          </a:bodyPr>
          <a:lstStyle/>
          <a:p>
            <a:r>
              <a:rPr lang="en-US" sz="6000" dirty="0" smtClean="0"/>
              <a:t>ULTRA</a:t>
            </a:r>
            <a:r>
              <a:rPr lang="en-US" dirty="0" smtClean="0"/>
              <a:t/>
            </a:r>
            <a:br>
              <a:rPr lang="en-US" dirty="0" smtClean="0"/>
            </a:br>
            <a:r>
              <a:rPr lang="en-US" dirty="0" smtClean="0"/>
              <a:t>Lexical items as processes, not atoms</a:t>
            </a:r>
            <a:br>
              <a:rPr lang="en-US" dirty="0" smtClean="0"/>
            </a:br>
            <a:r>
              <a:rPr lang="en-US" dirty="0" smtClean="0"/>
              <a:t>Syntax as timing, not geometry</a:t>
            </a:r>
            <a:endParaRPr lang="en-US" dirty="0"/>
          </a:p>
        </p:txBody>
      </p:sp>
      <p:sp>
        <p:nvSpPr>
          <p:cNvPr id="3" name="Subtitle 2"/>
          <p:cNvSpPr>
            <a:spLocks noGrp="1"/>
          </p:cNvSpPr>
          <p:nvPr>
            <p:ph type="subTitle" idx="1"/>
          </p:nvPr>
        </p:nvSpPr>
        <p:spPr>
          <a:xfrm>
            <a:off x="1371600" y="4469395"/>
            <a:ext cx="6400800" cy="1425164"/>
          </a:xfrm>
        </p:spPr>
        <p:txBody>
          <a:bodyPr>
            <a:normAutofit fontScale="70000" lnSpcReduction="20000"/>
          </a:bodyPr>
          <a:lstStyle/>
          <a:p>
            <a:r>
              <a:rPr lang="en-US" dirty="0" smtClean="0"/>
              <a:t>David P Medeiros</a:t>
            </a:r>
          </a:p>
          <a:p>
            <a:r>
              <a:rPr lang="en-US" dirty="0" smtClean="0"/>
              <a:t>University of Arizona</a:t>
            </a:r>
          </a:p>
          <a:p>
            <a:r>
              <a:rPr lang="en-US" dirty="0" smtClean="0"/>
              <a:t>October 7, 2016</a:t>
            </a:r>
          </a:p>
          <a:p>
            <a:r>
              <a:rPr lang="en-US" dirty="0" smtClean="0"/>
              <a:t>Linguistics Conference at University of Georgia-Athens</a:t>
            </a:r>
            <a:endParaRPr lang="en-US" dirty="0"/>
          </a:p>
        </p:txBody>
      </p:sp>
      <p:sp>
        <p:nvSpPr>
          <p:cNvPr id="4" name="Date Placeholder 3"/>
          <p:cNvSpPr>
            <a:spLocks noGrp="1"/>
          </p:cNvSpPr>
          <p:nvPr>
            <p:ph type="dt" sz="half" idx="10"/>
          </p:nvPr>
        </p:nvSpPr>
        <p:spPr/>
        <p:txBody>
          <a:bodyPr/>
          <a:lstStyle/>
          <a:p>
            <a:r>
              <a:rPr lang="en-US" smtClean="0"/>
              <a:t>10/7/2016</a:t>
            </a:r>
            <a:endParaRPr lang="en-US" dirty="0"/>
          </a:p>
        </p:txBody>
      </p:sp>
      <p:sp>
        <p:nvSpPr>
          <p:cNvPr id="5" name="Slide Number Placeholder 4"/>
          <p:cNvSpPr>
            <a:spLocks noGrp="1"/>
          </p:cNvSpPr>
          <p:nvPr>
            <p:ph type="sldNum" sz="quarter" idx="12"/>
          </p:nvPr>
        </p:nvSpPr>
        <p:spPr/>
        <p:txBody>
          <a:bodyPr/>
          <a:lstStyle/>
          <a:p>
            <a:fld id="{D6012312-7F93-7D43-9226-07B8C282974C}" type="slidenum">
              <a:rPr lang="en-US" smtClean="0"/>
              <a:pPr/>
              <a:t>1</a:t>
            </a:fld>
            <a:endParaRPr lang="en-US"/>
          </a:p>
        </p:txBody>
      </p:sp>
      <p:sp>
        <p:nvSpPr>
          <p:cNvPr id="6" name="Footer Placeholder 5"/>
          <p:cNvSpPr>
            <a:spLocks noGrp="1"/>
          </p:cNvSpPr>
          <p:nvPr>
            <p:ph type="ftr" sz="quarter" idx="11"/>
          </p:nvPr>
        </p:nvSpPr>
        <p:spPr/>
        <p:txBody>
          <a:bodyPr/>
          <a:lstStyle/>
          <a:p>
            <a:r>
              <a:rPr lang="en-US" smtClean="0"/>
              <a:t>ULTRA – LCUGA    D P Medeiros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Grammars and parsers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After early enthusiasm (esp. the Derivational Theory of Complexity), linguists nowadays distinguish </a:t>
            </a:r>
            <a:r>
              <a:rPr lang="en-US" b="1" dirty="0" smtClean="0"/>
              <a:t>parsers</a:t>
            </a:r>
            <a:r>
              <a:rPr lang="en-US" dirty="0" smtClean="0"/>
              <a:t> from </a:t>
            </a:r>
            <a:r>
              <a:rPr lang="en-US" b="1" dirty="0" smtClean="0"/>
              <a:t>grammars</a:t>
            </a:r>
            <a:r>
              <a:rPr lang="en-US" dirty="0" smtClean="0"/>
              <a:t>.</a:t>
            </a:r>
          </a:p>
          <a:p>
            <a:pPr lvl="1"/>
            <a:r>
              <a:rPr lang="en-US" dirty="0" smtClean="0"/>
              <a:t>But see Phillips (1996, 2003).</a:t>
            </a:r>
          </a:p>
          <a:p>
            <a:r>
              <a:rPr lang="en-US" dirty="0" smtClean="0"/>
              <a:t>Fodor (1978) grants the appeal of identifying them:</a:t>
            </a:r>
          </a:p>
          <a:p>
            <a:pPr lvl="1"/>
            <a:r>
              <a:rPr lang="en-US" dirty="0" smtClean="0"/>
              <a:t>“PGO [</a:t>
            </a:r>
            <a:r>
              <a:rPr lang="en-US" i="1" dirty="0" smtClean="0"/>
              <a:t>performance grammar only – DPM</a:t>
            </a:r>
            <a:r>
              <a:rPr lang="en-US" dirty="0" smtClean="0"/>
              <a:t>] theory enters the game with one powerful advantage: there must be psychological mechanisms for speaking and understanding, and simplicity considerations thus put the burden of proof on anyone who would claim that there is more than this.” (Fodor 1978: 470)</a:t>
            </a:r>
          </a:p>
          <a:p>
            <a:r>
              <a:rPr lang="en-US" dirty="0" smtClean="0"/>
              <a:t>But she rejects the idea, reasoning that movement is perverse for parsing, and must reflect a grammar with orthogonal goals.</a:t>
            </a:r>
          </a:p>
          <a:p>
            <a:r>
              <a:rPr lang="en-US" dirty="0" smtClean="0"/>
              <a:t>ULTRA avoids this objection: movement (transduction) isn’t a perversion (of more basic phrase structure mechanisms); it </a:t>
            </a:r>
            <a:r>
              <a:rPr lang="en-US" i="1" dirty="0" smtClean="0"/>
              <a:t>is</a:t>
            </a:r>
            <a:r>
              <a:rPr lang="en-US" dirty="0" smtClean="0"/>
              <a:t> the basic mechanism.</a:t>
            </a:r>
          </a:p>
          <a:p>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we’re headed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Chomsky: “Linear order does not enter into CI.”</a:t>
            </a:r>
          </a:p>
          <a:p>
            <a:pPr lvl="1"/>
            <a:r>
              <a:rPr lang="en-US" dirty="0" smtClean="0"/>
              <a:t>Merge, building unordered sets, expresses this indifference to surface order</a:t>
            </a:r>
          </a:p>
          <a:p>
            <a:pPr lvl="1"/>
            <a:r>
              <a:rPr lang="en-US" dirty="0" smtClean="0"/>
              <a:t>I sympathize: surface word order </a:t>
            </a:r>
            <a:r>
              <a:rPr lang="en-US" i="1" dirty="0" smtClean="0"/>
              <a:t>is </a:t>
            </a:r>
            <a:r>
              <a:rPr lang="en-US" dirty="0" smtClean="0"/>
              <a:t>largely irrelevant to meaning; OV = VO</a:t>
            </a:r>
          </a:p>
          <a:p>
            <a:r>
              <a:rPr lang="en-US" dirty="0" smtClean="0"/>
              <a:t>BUT saying surface order (mostly) isn’t meaningful… </a:t>
            </a:r>
          </a:p>
          <a:p>
            <a:r>
              <a:rPr lang="en-US" dirty="0" smtClean="0"/>
              <a:t>Doesn’t mean </a:t>
            </a:r>
            <a:r>
              <a:rPr lang="en-US" i="1" dirty="0" smtClean="0"/>
              <a:t>meaning itself </a:t>
            </a:r>
            <a:r>
              <a:rPr lang="en-US" dirty="0" smtClean="0"/>
              <a:t>isn’t a (distinct) linear order.</a:t>
            </a:r>
          </a:p>
          <a:p>
            <a:r>
              <a:rPr lang="en-US" dirty="0" smtClean="0"/>
              <a:t>As Starke, </a:t>
            </a:r>
            <a:r>
              <a:rPr lang="en-US" dirty="0" err="1" smtClean="0"/>
              <a:t>Jayaseelan</a:t>
            </a:r>
            <a:r>
              <a:rPr lang="en-US" dirty="0" smtClean="0"/>
              <a:t>, </a:t>
            </a:r>
            <a:r>
              <a:rPr lang="en-US" dirty="0" err="1" smtClean="0"/>
              <a:t>Adger</a:t>
            </a:r>
            <a:r>
              <a:rPr lang="en-US" dirty="0" smtClean="0"/>
              <a:t> have noted, the cartographers’ base hierarchies are simply </a:t>
            </a:r>
            <a:r>
              <a:rPr lang="en-US" i="1" dirty="0" smtClean="0"/>
              <a:t>sequences</a:t>
            </a:r>
            <a:r>
              <a:rPr lang="en-US" dirty="0" smtClean="0"/>
              <a:t>.</a:t>
            </a:r>
          </a:p>
          <a:p>
            <a:pPr lvl="1"/>
            <a:r>
              <a:rPr lang="en-US" dirty="0" smtClean="0"/>
              <a:t>In ULTRA, interpretation sequences are—like word order—an ordering in time, not in (abstract) space.</a:t>
            </a:r>
          </a:p>
          <a:p>
            <a:pPr lvl="1"/>
            <a:r>
              <a:rPr lang="en-US" dirty="0" smtClean="0"/>
              <a:t>An output of a universal perceptual algorithm, decoding and compiling word order into meaning order.</a:t>
            </a:r>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bg1">
                    <a:lumMod val="50000"/>
                  </a:schemeClr>
                </a:solidFill>
              </a:rPr>
              <a:t>Background</a:t>
            </a:r>
          </a:p>
          <a:p>
            <a:r>
              <a:rPr lang="en-US" b="1" dirty="0" smtClean="0"/>
              <a:t>Word order: *213 and stack-sorting</a:t>
            </a:r>
          </a:p>
          <a:p>
            <a:pPr lvl="1"/>
            <a:r>
              <a:rPr lang="en-US" dirty="0" smtClean="0"/>
              <a:t>Universal 20</a:t>
            </a:r>
          </a:p>
          <a:p>
            <a:pPr lvl="1"/>
            <a:r>
              <a:rPr lang="en-US" dirty="0" smtClean="0"/>
              <a:t>Stack-sorting</a:t>
            </a:r>
          </a:p>
          <a:p>
            <a:pPr lvl="1"/>
            <a:r>
              <a:rPr lang="en-US" dirty="0" smtClean="0"/>
              <a:t>Brackets &amp; labels</a:t>
            </a:r>
          </a:p>
          <a:p>
            <a:pPr lvl="1"/>
            <a:r>
              <a:rPr lang="en-US" dirty="0" smtClean="0"/>
              <a:t>Why Harmonic orders are special</a:t>
            </a:r>
          </a:p>
          <a:p>
            <a:r>
              <a:rPr lang="en-US" dirty="0" smtClean="0">
                <a:solidFill>
                  <a:schemeClr val="bg1">
                    <a:lumMod val="50000"/>
                  </a:schemeClr>
                </a:solidFill>
              </a:rPr>
              <a:t>Syntax beyond the cycle: SEM</a:t>
            </a:r>
          </a:p>
          <a:p>
            <a:pPr>
              <a:buNone/>
            </a:pPr>
            <a:endParaRPr lang="en-US" dirty="0" smtClean="0">
              <a:solidFill>
                <a:schemeClr val="bg1">
                  <a:lumMod val="50000"/>
                </a:schemeClr>
              </a:solidFill>
            </a:endParaRPr>
          </a:p>
          <a:p>
            <a:r>
              <a:rPr lang="en-US" dirty="0" smtClean="0">
                <a:solidFill>
                  <a:schemeClr val="bg1">
                    <a:lumMod val="50000"/>
                  </a:schemeClr>
                </a:solidFill>
              </a:rPr>
              <a:t>FAQ</a:t>
            </a:r>
            <a:endParaRPr lang="en-US" dirty="0">
              <a:solidFill>
                <a:schemeClr val="bg1">
                  <a:lumMod val="50000"/>
                </a:schemeClr>
              </a:solidFill>
            </a:endParaRPr>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Syntax should say something about word order.</a:t>
            </a:r>
            <a:endParaRPr lang="en-US" dirty="0"/>
          </a:p>
        </p:txBody>
      </p:sp>
      <p:sp>
        <p:nvSpPr>
          <p:cNvPr id="3" name="Content Placeholder 2"/>
          <p:cNvSpPr>
            <a:spLocks noGrp="1"/>
          </p:cNvSpPr>
          <p:nvPr>
            <p:ph idx="1"/>
          </p:nvPr>
        </p:nvSpPr>
        <p:spPr/>
        <p:txBody>
          <a:bodyPr/>
          <a:lstStyle/>
          <a:p>
            <a:r>
              <a:rPr lang="en-US" dirty="0" smtClean="0"/>
              <a:t>“An ultimate theory of the syntax of natural languages must contain a theory of word order, specifically, of linguistically possible and impossible hierarchy-order relations.” </a:t>
            </a:r>
          </a:p>
          <a:p>
            <a:pPr algn="r">
              <a:buNone/>
            </a:pPr>
            <a:r>
              <a:rPr lang="en-US" dirty="0" smtClean="0"/>
              <a:t>(</a:t>
            </a:r>
            <a:r>
              <a:rPr lang="en-US" dirty="0" err="1" smtClean="0"/>
              <a:t>Abels</a:t>
            </a:r>
            <a:r>
              <a:rPr lang="en-US" dirty="0" smtClean="0"/>
              <a:t> 2016: 179)</a:t>
            </a:r>
          </a:p>
          <a:p>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Greenberg’s Universal 20</a:t>
            </a:r>
          </a:p>
        </p:txBody>
      </p:sp>
      <p:sp>
        <p:nvSpPr>
          <p:cNvPr id="5123" name="Rectangle 3"/>
          <p:cNvSpPr>
            <a:spLocks noGrp="1" noChangeArrowheads="1"/>
          </p:cNvSpPr>
          <p:nvPr>
            <p:ph type="body" idx="1"/>
          </p:nvPr>
        </p:nvSpPr>
        <p:spPr>
          <a:xfrm>
            <a:off x="381000" y="1981200"/>
            <a:ext cx="8077200" cy="4114800"/>
          </a:xfrm>
        </p:spPr>
        <p:txBody>
          <a:bodyPr/>
          <a:lstStyle/>
          <a:p>
            <a:pPr>
              <a:buNone/>
            </a:pPr>
            <a:r>
              <a:rPr lang="en-US" sz="2800" dirty="0">
                <a:latin typeface="Times New Roman" charset="0"/>
              </a:rPr>
              <a:t>“When any or all of the items (demonstrative, numeral, and descriptive adjective) precede the noun, they are always found in that order. If they follow, the order is either the same or its exact opposite.’’</a:t>
            </a:r>
            <a:r>
              <a:rPr lang="en-US" sz="2800" dirty="0" smtClean="0">
                <a:latin typeface="Times New Roman" charset="0"/>
              </a:rPr>
              <a:t> </a:t>
            </a:r>
          </a:p>
          <a:p>
            <a:pPr algn="r">
              <a:buNone/>
            </a:pPr>
            <a:r>
              <a:rPr lang="en-US" sz="2800" dirty="0" smtClean="0">
                <a:latin typeface="Times New Roman" charset="0"/>
              </a:rPr>
              <a:t>           (</a:t>
            </a:r>
            <a:r>
              <a:rPr lang="en-US" sz="2800" dirty="0">
                <a:latin typeface="Times New Roman" charset="0"/>
              </a:rPr>
              <a:t>Greenberg 1963: 87)</a:t>
            </a:r>
            <a:endParaRPr lang="en-US" sz="2800" dirty="0" smtClean="0">
              <a:latin typeface="Times New Roman" charset="0"/>
            </a:endParaRPr>
          </a:p>
          <a:p>
            <a:pPr lvl="1"/>
            <a:r>
              <a:rPr lang="en-US" sz="2400" dirty="0" smtClean="0">
                <a:latin typeface="Times New Roman" charset="0"/>
              </a:rPr>
              <a:t>Much subsequent work (Hawkins, Dryer, Cinque) has refined the descriptive details.</a:t>
            </a:r>
          </a:p>
          <a:p>
            <a:pPr lvl="1"/>
            <a:r>
              <a:rPr lang="en-US" sz="2400" dirty="0" smtClean="0">
                <a:latin typeface="Times New Roman" charset="0"/>
              </a:rPr>
              <a:t>According to Cinque (2005), only 14 of 24 possible orders of {Dem, Num, </a:t>
            </a:r>
            <a:r>
              <a:rPr lang="en-US" sz="2400" dirty="0" err="1" smtClean="0">
                <a:latin typeface="Times New Roman" charset="0"/>
              </a:rPr>
              <a:t>Adj</a:t>
            </a:r>
            <a:r>
              <a:rPr lang="en-US" sz="2400" dirty="0" smtClean="0">
                <a:latin typeface="Times New Roman" charset="0"/>
              </a:rPr>
              <a:t>, N} are found.</a:t>
            </a:r>
            <a:endParaRPr lang="en-US" sz="2000" dirty="0">
              <a:latin typeface="Times New Roman" charset="0"/>
            </a:endParaRPr>
          </a:p>
        </p:txBody>
      </p:sp>
      <p:sp>
        <p:nvSpPr>
          <p:cNvPr id="6" name="Date Placeholder 5"/>
          <p:cNvSpPr>
            <a:spLocks noGrp="1"/>
          </p:cNvSpPr>
          <p:nvPr>
            <p:ph type="dt" sz="half" idx="10"/>
          </p:nvPr>
        </p:nvSpPr>
        <p:spPr/>
        <p:txBody>
          <a:bodyPr/>
          <a:lstStyle/>
          <a:p>
            <a:r>
              <a:rPr lang="en-US" smtClean="0"/>
              <a:t>10/7/2016</a:t>
            </a:r>
            <a:endParaRPr lang="en-US"/>
          </a:p>
        </p:txBody>
      </p:sp>
      <p:sp>
        <p:nvSpPr>
          <p:cNvPr id="7" name="Slide Number Placeholder 6"/>
          <p:cNvSpPr>
            <a:spLocks noGrp="1"/>
          </p:cNvSpPr>
          <p:nvPr>
            <p:ph type="sldNum" sz="quarter" idx="12"/>
          </p:nvPr>
        </p:nvSpPr>
        <p:spPr/>
        <p:txBody>
          <a:bodyPr/>
          <a:lstStyle/>
          <a:p>
            <a:fld id="{61857941-F9AA-EE4D-9F12-285FD2EA5EA2}" type="slidenum">
              <a:rPr lang="en-US" smtClean="0"/>
              <a:pPr/>
              <a:t>14</a:t>
            </a:fld>
            <a:endParaRPr lang="en-US"/>
          </a:p>
        </p:txBody>
      </p:sp>
      <p:sp>
        <p:nvSpPr>
          <p:cNvPr id="8" name="Footer Placeholder 7"/>
          <p:cNvSpPr>
            <a:spLocks noGrp="1"/>
          </p:cNvSpPr>
          <p:nvPr>
            <p:ph type="ftr" sz="quarter" idx="11"/>
          </p:nvPr>
        </p:nvSpPr>
        <p:spPr/>
        <p:txBody>
          <a:bodyPr/>
          <a:lstStyle/>
          <a:p>
            <a:r>
              <a:rPr lang="en-US" smtClean="0"/>
              <a:t>ULTRA – LCUGA    D P Medeiros</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8332"/>
          </a:xfrm>
        </p:spPr>
        <p:txBody>
          <a:bodyPr>
            <a:normAutofit fontScale="90000"/>
          </a:bodyPr>
          <a:lstStyle/>
          <a:p>
            <a:r>
              <a:rPr lang="en-US" dirty="0" smtClean="0"/>
              <a:t>Largest DP </a:t>
            </a:r>
            <a:r>
              <a:rPr lang="en-US" smtClean="0"/>
              <a:t>order survey: Cinque 2014</a:t>
            </a:r>
            <a:endParaRPr lang="en-US" dirty="0"/>
          </a:p>
        </p:txBody>
      </p:sp>
      <p:sp>
        <p:nvSpPr>
          <p:cNvPr id="3" name="Content Placeholder 2"/>
          <p:cNvSpPr>
            <a:spLocks noGrp="1"/>
          </p:cNvSpPr>
          <p:nvPr>
            <p:ph idx="1"/>
          </p:nvPr>
        </p:nvSpPr>
        <p:spPr/>
        <p:txBody>
          <a:bodyPr/>
          <a:lstStyle/>
          <a:p>
            <a:r>
              <a:rPr lang="en-US" dirty="0" smtClean="0"/>
              <a:t>K</a:t>
            </a:r>
          </a:p>
          <a:p>
            <a:endParaRPr lang="en-US" dirty="0"/>
          </a:p>
        </p:txBody>
      </p:sp>
      <p:sp>
        <p:nvSpPr>
          <p:cNvPr id="7" name="Date Placeholder 6"/>
          <p:cNvSpPr>
            <a:spLocks noGrp="1"/>
          </p:cNvSpPr>
          <p:nvPr>
            <p:ph type="dt" sz="half" idx="10"/>
          </p:nvPr>
        </p:nvSpPr>
        <p:spPr/>
        <p:txBody>
          <a:bodyPr/>
          <a:lstStyle/>
          <a:p>
            <a:r>
              <a:rPr lang="en-US" smtClean="0"/>
              <a:t>10/7/2016</a:t>
            </a:r>
            <a:endParaRPr lang="en-US"/>
          </a:p>
        </p:txBody>
      </p:sp>
      <p:sp>
        <p:nvSpPr>
          <p:cNvPr id="8" name="Slide Number Placeholder 7"/>
          <p:cNvSpPr>
            <a:spLocks noGrp="1"/>
          </p:cNvSpPr>
          <p:nvPr>
            <p:ph type="sldNum" sz="quarter" idx="12"/>
          </p:nvPr>
        </p:nvSpPr>
        <p:spPr/>
        <p:txBody>
          <a:bodyPr/>
          <a:lstStyle/>
          <a:p>
            <a:fld id="{61857941-F9AA-EE4D-9F12-285FD2EA5EA2}" type="slidenum">
              <a:rPr lang="en-US" smtClean="0"/>
              <a:pPr/>
              <a:t>15</a:t>
            </a:fld>
            <a:endParaRPr lang="en-US"/>
          </a:p>
        </p:txBody>
      </p:sp>
      <p:sp>
        <p:nvSpPr>
          <p:cNvPr id="9" name="Footer Placeholder 8"/>
          <p:cNvSpPr>
            <a:spLocks noGrp="1"/>
          </p:cNvSpPr>
          <p:nvPr>
            <p:ph type="ftr" sz="quarter" idx="11"/>
          </p:nvPr>
        </p:nvSpPr>
        <p:spPr/>
        <p:txBody>
          <a:bodyPr/>
          <a:lstStyle/>
          <a:p>
            <a:r>
              <a:rPr lang="en-US" smtClean="0"/>
              <a:t>ULTRA – LCUGA    D P Medeiros</a:t>
            </a:r>
            <a:endParaRPr lang="en-US" dirty="0"/>
          </a:p>
        </p:txBody>
      </p:sp>
      <p:pic>
        <p:nvPicPr>
          <p:cNvPr id="10" name="Picture 9" descr="redone DP typology table.jpg"/>
          <p:cNvPicPr>
            <a:picLocks noChangeAspect="1"/>
          </p:cNvPicPr>
          <p:nvPr/>
        </p:nvPicPr>
        <p:blipFill>
          <a:blip r:embed="rId3"/>
          <a:stretch>
            <a:fillRect/>
          </a:stretch>
        </p:blipFill>
        <p:spPr>
          <a:xfrm>
            <a:off x="457200" y="1142799"/>
            <a:ext cx="8035695" cy="530393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 &gt; Num &gt; </a:t>
            </a:r>
            <a:r>
              <a:rPr lang="en-US" dirty="0" err="1" smtClean="0"/>
              <a:t>Adj</a:t>
            </a:r>
            <a:r>
              <a:rPr lang="en-US" dirty="0" smtClean="0"/>
              <a:t> &gt; Noun</a:t>
            </a:r>
            <a:endParaRPr lang="en-US" dirty="0"/>
          </a:p>
        </p:txBody>
      </p:sp>
      <p:sp>
        <p:nvSpPr>
          <p:cNvPr id="3" name="Content Placeholder 2"/>
          <p:cNvSpPr>
            <a:spLocks noGrp="1"/>
          </p:cNvSpPr>
          <p:nvPr>
            <p:ph idx="1"/>
          </p:nvPr>
        </p:nvSpPr>
        <p:spPr/>
        <p:txBody>
          <a:bodyPr/>
          <a:lstStyle/>
          <a:p>
            <a:r>
              <a:rPr lang="en-US" dirty="0" smtClean="0"/>
              <a:t>Cinque (2005): movement in the DP affects NP, or XP properly containing NP (no head or remnant movement), in a universal base.</a:t>
            </a:r>
            <a:endParaRPr lang="en-US" dirty="0"/>
          </a:p>
        </p:txBody>
      </p:sp>
      <p:pic>
        <p:nvPicPr>
          <p:cNvPr id="4" name="Picture 3" descr="variable identities.gif"/>
          <p:cNvPicPr>
            <a:picLocks noChangeAspect="1"/>
          </p:cNvPicPr>
          <p:nvPr/>
        </p:nvPicPr>
        <p:blipFill>
          <a:blip r:embed="rId2"/>
          <a:stretch>
            <a:fillRect/>
          </a:stretch>
        </p:blipFill>
        <p:spPr>
          <a:xfrm>
            <a:off x="1181100" y="3297531"/>
            <a:ext cx="6781800" cy="3022600"/>
          </a:xfrm>
          <a:prstGeom prst="rect">
            <a:avLst/>
          </a:prstGeom>
        </p:spPr>
      </p:pic>
      <p:pic>
        <p:nvPicPr>
          <p:cNvPr id="6" name="Picture 5" descr="blankspace.gif"/>
          <p:cNvPicPr>
            <a:picLocks noChangeAspect="1"/>
          </p:cNvPicPr>
          <p:nvPr/>
        </p:nvPicPr>
        <p:blipFill>
          <a:blip r:embed="rId3"/>
          <a:stretch>
            <a:fillRect/>
          </a:stretch>
        </p:blipFill>
        <p:spPr>
          <a:xfrm>
            <a:off x="5168900" y="3803650"/>
            <a:ext cx="3517900" cy="2552700"/>
          </a:xfrm>
          <a:prstGeom prst="rect">
            <a:avLst/>
          </a:prstGeom>
        </p:spPr>
      </p:pic>
      <p:pic>
        <p:nvPicPr>
          <p:cNvPr id="8" name="Picture 7" descr="blankspace.gif"/>
          <p:cNvPicPr>
            <a:picLocks noChangeAspect="1"/>
          </p:cNvPicPr>
          <p:nvPr/>
        </p:nvPicPr>
        <p:blipFill>
          <a:blip r:embed="rId3"/>
          <a:stretch>
            <a:fillRect/>
          </a:stretch>
        </p:blipFill>
        <p:spPr>
          <a:xfrm>
            <a:off x="4386811" y="3297531"/>
            <a:ext cx="3576089" cy="1320975"/>
          </a:xfrm>
          <a:prstGeom prst="rect">
            <a:avLst/>
          </a:prstGeom>
        </p:spPr>
      </p:pic>
      <p:sp>
        <p:nvSpPr>
          <p:cNvPr id="10" name="Date Placeholder 9"/>
          <p:cNvSpPr>
            <a:spLocks noGrp="1"/>
          </p:cNvSpPr>
          <p:nvPr>
            <p:ph type="dt" sz="half" idx="10"/>
          </p:nvPr>
        </p:nvSpPr>
        <p:spPr/>
        <p:txBody>
          <a:bodyPr/>
          <a:lstStyle/>
          <a:p>
            <a:r>
              <a:rPr lang="en-US" smtClean="0"/>
              <a:t>10/7/2016</a:t>
            </a:r>
            <a:endParaRPr lang="en-US"/>
          </a:p>
        </p:txBody>
      </p:sp>
      <p:sp>
        <p:nvSpPr>
          <p:cNvPr id="11" name="Slide Number Placeholder 10"/>
          <p:cNvSpPr>
            <a:spLocks noGrp="1"/>
          </p:cNvSpPr>
          <p:nvPr>
            <p:ph type="sldNum" sz="quarter" idx="12"/>
          </p:nvPr>
        </p:nvSpPr>
        <p:spPr/>
        <p:txBody>
          <a:bodyPr/>
          <a:lstStyle/>
          <a:p>
            <a:fld id="{61857941-F9AA-EE4D-9F12-285FD2EA5EA2}" type="slidenum">
              <a:rPr lang="en-US" smtClean="0"/>
              <a:pPr/>
              <a:t>16</a:t>
            </a:fld>
            <a:endParaRPr lang="en-US"/>
          </a:p>
        </p:txBody>
      </p:sp>
      <p:sp>
        <p:nvSpPr>
          <p:cNvPr id="12" name="Footer Placeholder 11"/>
          <p:cNvSpPr>
            <a:spLocks noGrp="1"/>
          </p:cNvSpPr>
          <p:nvPr>
            <p:ph type="ftr" sz="quarter" idx="11"/>
          </p:nvPr>
        </p:nvSpPr>
        <p:spPr/>
        <p:txBody>
          <a:bodyPr/>
          <a:lstStyle/>
          <a:p>
            <a:r>
              <a:rPr lang="en-US" smtClean="0"/>
              <a:t>ULTRA – LCUGA    D P Medeiros</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dirty="0" smtClean="0"/>
          </a:p>
          <a:p>
            <a:endParaRPr lang="en-US" dirty="0"/>
          </a:p>
        </p:txBody>
      </p:sp>
      <p:pic>
        <p:nvPicPr>
          <p:cNvPr id="6" name="Picture 5" descr="dervtn trees.gif"/>
          <p:cNvPicPr>
            <a:picLocks noChangeAspect="1"/>
          </p:cNvPicPr>
          <p:nvPr/>
        </p:nvPicPr>
        <p:blipFill>
          <a:blip r:embed="rId3"/>
          <a:stretch>
            <a:fillRect/>
          </a:stretch>
        </p:blipFill>
        <p:spPr>
          <a:xfrm>
            <a:off x="1099199" y="0"/>
            <a:ext cx="6945602" cy="6858000"/>
          </a:xfrm>
          <a:prstGeom prst="rect">
            <a:avLst/>
          </a:prstGeom>
        </p:spPr>
      </p:pic>
      <p:sp>
        <p:nvSpPr>
          <p:cNvPr id="8" name="Date Placeholder 7"/>
          <p:cNvSpPr>
            <a:spLocks noGrp="1"/>
          </p:cNvSpPr>
          <p:nvPr>
            <p:ph type="dt" sz="half" idx="10"/>
          </p:nvPr>
        </p:nvSpPr>
        <p:spPr/>
        <p:txBody>
          <a:bodyPr/>
          <a:lstStyle/>
          <a:p>
            <a:r>
              <a:rPr lang="en-US" smtClean="0"/>
              <a:t>10/7/2016</a:t>
            </a:r>
            <a:endParaRPr lang="en-US"/>
          </a:p>
        </p:txBody>
      </p:sp>
      <p:sp>
        <p:nvSpPr>
          <p:cNvPr id="9" name="Slide Number Placeholder 8"/>
          <p:cNvSpPr>
            <a:spLocks noGrp="1"/>
          </p:cNvSpPr>
          <p:nvPr>
            <p:ph type="sldNum" sz="quarter" idx="12"/>
          </p:nvPr>
        </p:nvSpPr>
        <p:spPr/>
        <p:txBody>
          <a:bodyPr/>
          <a:lstStyle/>
          <a:p>
            <a:fld id="{61857941-F9AA-EE4D-9F12-285FD2EA5EA2}" type="slidenum">
              <a:rPr lang="en-US" smtClean="0"/>
              <a:pPr/>
              <a:t>17</a:t>
            </a:fld>
            <a:endParaRPr lang="en-US"/>
          </a:p>
        </p:txBody>
      </p:sp>
      <p:sp>
        <p:nvSpPr>
          <p:cNvPr id="10" name="Footer Placeholder 9"/>
          <p:cNvSpPr>
            <a:spLocks noGrp="1"/>
          </p:cNvSpPr>
          <p:nvPr>
            <p:ph type="ftr" sz="quarter" idx="11"/>
          </p:nvPr>
        </p:nvSpPr>
        <p:spPr/>
        <p:txBody>
          <a:bodyPr/>
          <a:lstStyle/>
          <a:p>
            <a:r>
              <a:rPr lang="en-US" smtClean="0"/>
              <a:t>ULTRA – LCUGA    D P Medeiros</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Upshot: 213-avoidance</a:t>
            </a:r>
            <a:endParaRPr lang="en-US" dirty="0"/>
          </a:p>
        </p:txBody>
      </p:sp>
      <p:sp>
        <p:nvSpPr>
          <p:cNvPr id="3" name="Content Placeholder 2"/>
          <p:cNvSpPr>
            <a:spLocks noGrp="1"/>
          </p:cNvSpPr>
          <p:nvPr>
            <p:ph idx="1"/>
          </p:nvPr>
        </p:nvSpPr>
        <p:spPr/>
        <p:txBody>
          <a:bodyPr>
            <a:normAutofit fontScale="92500"/>
          </a:bodyPr>
          <a:lstStyle/>
          <a:p>
            <a:r>
              <a:rPr lang="en-US" dirty="0" err="1" smtClean="0"/>
              <a:t>Cinque’s</a:t>
            </a:r>
            <a:r>
              <a:rPr lang="en-US" dirty="0" smtClean="0"/>
              <a:t> scheme rules out </a:t>
            </a:r>
            <a:r>
              <a:rPr lang="en-US" i="1" dirty="0" smtClean="0"/>
              <a:t>remnant movement</a:t>
            </a:r>
            <a:r>
              <a:rPr lang="en-US" dirty="0" smtClean="0"/>
              <a:t>.</a:t>
            </a:r>
          </a:p>
          <a:p>
            <a:pPr lvl="1"/>
            <a:r>
              <a:rPr lang="en-US" dirty="0" smtClean="0"/>
              <a:t>What we get: Permutations avoiding </a:t>
            </a:r>
            <a:r>
              <a:rPr lang="en-US" b="1" dirty="0" smtClean="0"/>
              <a:t>213</a:t>
            </a:r>
            <a:r>
              <a:rPr lang="en-US" dirty="0" smtClean="0"/>
              <a:t>,</a:t>
            </a:r>
          </a:p>
          <a:p>
            <a:pPr lvl="1"/>
            <a:r>
              <a:rPr lang="en-US" dirty="0" smtClean="0"/>
              <a:t>where 1 is hierarchically higher than (i.e. </a:t>
            </a:r>
            <a:r>
              <a:rPr lang="en-US" dirty="0" err="1" smtClean="0"/>
              <a:t>c</a:t>
            </a:r>
            <a:r>
              <a:rPr lang="en-US" dirty="0" smtClean="0"/>
              <a:t>-commands) 2, etc.</a:t>
            </a:r>
          </a:p>
          <a:p>
            <a:r>
              <a:rPr lang="en-US" dirty="0" smtClean="0"/>
              <a:t>All unattested noun phrase orders contain 213-like subsequences (e.g., *</a:t>
            </a:r>
            <a:r>
              <a:rPr lang="en-US" b="1" dirty="0" smtClean="0"/>
              <a:t>2</a:t>
            </a:r>
            <a:r>
              <a:rPr lang="en-US" dirty="0" smtClean="0"/>
              <a:t>3</a:t>
            </a:r>
            <a:r>
              <a:rPr lang="en-US" b="1" dirty="0" smtClean="0"/>
              <a:t>14</a:t>
            </a:r>
            <a:r>
              <a:rPr lang="en-US" dirty="0" smtClean="0"/>
              <a:t>) </a:t>
            </a:r>
          </a:p>
          <a:p>
            <a:pPr lvl="1"/>
            <a:r>
              <a:rPr lang="en-US" dirty="0" smtClean="0"/>
              <a:t>(213 not necessarily contiguous, either in surface order or interpretation)</a:t>
            </a:r>
          </a:p>
          <a:p>
            <a:pPr lvl="1"/>
            <a:r>
              <a:rPr lang="en-US" dirty="0" smtClean="0"/>
              <a:t>What’s ruled out: a </a:t>
            </a:r>
            <a:r>
              <a:rPr lang="en-US" b="1" dirty="0" smtClean="0"/>
              <a:t>…</a:t>
            </a:r>
            <a:r>
              <a:rPr lang="en-US" b="1" i="1" dirty="0" smtClean="0"/>
              <a:t>mid…high…low</a:t>
            </a:r>
            <a:r>
              <a:rPr lang="en-US" b="1" dirty="0" smtClean="0"/>
              <a:t>… </a:t>
            </a:r>
            <a:r>
              <a:rPr lang="en-US" dirty="0" smtClean="0"/>
              <a:t>sequence</a:t>
            </a:r>
          </a:p>
          <a:p>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Stack-sorting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Knuth (1968) described a very simple procedure for sorting a list of numbers.</a:t>
            </a:r>
          </a:p>
          <a:p>
            <a:r>
              <a:rPr lang="en-US" b="1" dirty="0" smtClean="0"/>
              <a:t>Stack-sort</a:t>
            </a:r>
            <a:r>
              <a:rPr lang="en-US" dirty="0" smtClean="0"/>
              <a:t>: input list is transformed to output list with aid of last-in, first-out memory stack.</a:t>
            </a:r>
          </a:p>
          <a:p>
            <a:pPr lvl="1"/>
            <a:r>
              <a:rPr lang="en-US" dirty="0" smtClean="0"/>
              <a:t>Compare top of stack to </a:t>
            </a:r>
          </a:p>
          <a:p>
            <a:pPr lvl="1">
              <a:buNone/>
            </a:pPr>
            <a:r>
              <a:rPr lang="en-US" dirty="0"/>
              <a:t>	</a:t>
            </a:r>
            <a:r>
              <a:rPr lang="en-US" dirty="0" smtClean="0"/>
              <a:t>next symbol in input</a:t>
            </a:r>
          </a:p>
          <a:p>
            <a:pPr lvl="1"/>
            <a:r>
              <a:rPr lang="en-US" dirty="0" smtClean="0"/>
              <a:t>Pop stack to output until </a:t>
            </a:r>
          </a:p>
          <a:p>
            <a:pPr lvl="1">
              <a:buNone/>
            </a:pPr>
            <a:r>
              <a:rPr lang="en-US" dirty="0"/>
              <a:t>	</a:t>
            </a:r>
            <a:r>
              <a:rPr lang="en-US" dirty="0" smtClean="0"/>
              <a:t>input is larger, then push input to stack.</a:t>
            </a:r>
          </a:p>
          <a:p>
            <a:r>
              <a:rPr lang="en-US" dirty="0" smtClean="0"/>
              <a:t>The algorithm correctly sorts some sequences, but not others.</a:t>
            </a:r>
          </a:p>
          <a:p>
            <a:endParaRPr lang="en-US" dirty="0"/>
          </a:p>
        </p:txBody>
      </p:sp>
      <p:pic>
        <p:nvPicPr>
          <p:cNvPr id="6" name="Picture 5" descr="basic stack sort.gif"/>
          <p:cNvPicPr>
            <a:picLocks noChangeAspect="1"/>
          </p:cNvPicPr>
          <p:nvPr/>
        </p:nvPicPr>
        <p:blipFill>
          <a:blip r:embed="rId2"/>
          <a:stretch>
            <a:fillRect/>
          </a:stretch>
        </p:blipFill>
        <p:spPr>
          <a:xfrm>
            <a:off x="4740811" y="3497945"/>
            <a:ext cx="3624777" cy="1351486"/>
          </a:xfrm>
          <a:prstGeom prst="rect">
            <a:avLst/>
          </a:prstGeom>
        </p:spPr>
      </p:pic>
      <p:sp>
        <p:nvSpPr>
          <p:cNvPr id="8" name="Date Placeholder 7"/>
          <p:cNvSpPr>
            <a:spLocks noGrp="1"/>
          </p:cNvSpPr>
          <p:nvPr>
            <p:ph type="dt" sz="half" idx="10"/>
          </p:nvPr>
        </p:nvSpPr>
        <p:spPr/>
        <p:txBody>
          <a:bodyPr/>
          <a:lstStyle/>
          <a:p>
            <a:r>
              <a:rPr lang="en-US" smtClean="0"/>
              <a:t>10/7/2016</a:t>
            </a:r>
            <a:endParaRPr lang="en-US"/>
          </a:p>
        </p:txBody>
      </p:sp>
      <p:sp>
        <p:nvSpPr>
          <p:cNvPr id="9" name="Slide Number Placeholder 8"/>
          <p:cNvSpPr>
            <a:spLocks noGrp="1"/>
          </p:cNvSpPr>
          <p:nvPr>
            <p:ph type="sldNum" sz="quarter" idx="12"/>
          </p:nvPr>
        </p:nvSpPr>
        <p:spPr/>
        <p:txBody>
          <a:bodyPr/>
          <a:lstStyle/>
          <a:p>
            <a:fld id="{61857941-F9AA-EE4D-9F12-285FD2EA5EA2}" type="slidenum">
              <a:rPr lang="en-US" smtClean="0"/>
              <a:pPr/>
              <a:t>19</a:t>
            </a:fld>
            <a:endParaRPr lang="en-US"/>
          </a:p>
        </p:txBody>
      </p:sp>
      <p:sp>
        <p:nvSpPr>
          <p:cNvPr id="10" name="Footer Placeholder 9"/>
          <p:cNvSpPr>
            <a:spLocks noGrp="1"/>
          </p:cNvSpPr>
          <p:nvPr>
            <p:ph type="ftr" sz="quarter" idx="11"/>
          </p:nvPr>
        </p:nvSpPr>
        <p:spPr/>
        <p:txBody>
          <a:bodyPr/>
          <a:lstStyle/>
          <a:p>
            <a:r>
              <a:rPr lang="en-US" smtClean="0"/>
              <a:t>ULTRA – LCUGA    D P Medeiros</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Background</a:t>
            </a:r>
          </a:p>
          <a:p>
            <a:r>
              <a:rPr lang="en-US" dirty="0" smtClean="0"/>
              <a:t>Word order: *213 and stack-sorting</a:t>
            </a:r>
          </a:p>
          <a:p>
            <a:r>
              <a:rPr lang="en-US" dirty="0" smtClean="0"/>
              <a:t>Addressing some controversies</a:t>
            </a:r>
          </a:p>
          <a:p>
            <a:r>
              <a:rPr lang="en-US" dirty="0" smtClean="0"/>
              <a:t>Syntax beyond the cycle: SEM</a:t>
            </a:r>
          </a:p>
          <a:p>
            <a:pPr>
              <a:buNone/>
            </a:pPr>
            <a:endParaRPr lang="en-US" dirty="0" smtClean="0"/>
          </a:p>
          <a:p>
            <a:r>
              <a:rPr lang="en-US" dirty="0" smtClean="0"/>
              <a:t>FAQ</a:t>
            </a:r>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Syntactic Stack-sorting algorithm</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While input is non-empty, </a:t>
            </a:r>
          </a:p>
          <a:p>
            <a:pPr>
              <a:buNone/>
            </a:pPr>
            <a:r>
              <a:rPr lang="en-US" dirty="0" smtClean="0"/>
              <a:t>	If I &gt; S, Push.</a:t>
            </a:r>
          </a:p>
          <a:p>
            <a:pPr>
              <a:buNone/>
            </a:pPr>
            <a:r>
              <a:rPr lang="en-US" dirty="0" smtClean="0"/>
              <a:t>	Else Pop.</a:t>
            </a:r>
          </a:p>
          <a:p>
            <a:pPr>
              <a:buNone/>
            </a:pPr>
            <a:r>
              <a:rPr lang="en-US" dirty="0" smtClean="0"/>
              <a:t>While Stack is non-empty,</a:t>
            </a:r>
          </a:p>
          <a:p>
            <a:pPr>
              <a:buNone/>
            </a:pPr>
            <a:r>
              <a:rPr lang="en-US" dirty="0" smtClean="0"/>
              <a:t>	Pop.</a:t>
            </a:r>
          </a:p>
          <a:p>
            <a:endParaRPr lang="en-US" dirty="0" smtClean="0"/>
          </a:p>
          <a:p>
            <a:r>
              <a:rPr lang="en-US" dirty="0" smtClean="0"/>
              <a:t>I: next element in surface order. </a:t>
            </a:r>
          </a:p>
          <a:p>
            <a:r>
              <a:rPr lang="en-US" dirty="0" smtClean="0"/>
              <a:t>S: element on top of memory stack.</a:t>
            </a:r>
          </a:p>
          <a:p>
            <a:r>
              <a:rPr lang="en-US" dirty="0" smtClean="0"/>
              <a:t>&gt;: a &gt; </a:t>
            </a:r>
            <a:r>
              <a:rPr lang="en-US" dirty="0" err="1" smtClean="0"/>
              <a:t>b</a:t>
            </a:r>
            <a:r>
              <a:rPr lang="en-US" dirty="0" smtClean="0"/>
              <a:t> if a is deeper in the cartographic hierarchy than </a:t>
            </a:r>
            <a:r>
              <a:rPr lang="en-US" dirty="0" err="1" smtClean="0"/>
              <a:t>b</a:t>
            </a:r>
            <a:r>
              <a:rPr lang="en-US" dirty="0" smtClean="0"/>
              <a:t> (e.g., N &gt; </a:t>
            </a:r>
            <a:r>
              <a:rPr lang="en-US" dirty="0" err="1" smtClean="0"/>
              <a:t>Adj</a:t>
            </a:r>
            <a:r>
              <a:rPr lang="en-US" dirty="0" smtClean="0"/>
              <a:t> &gt; Dem).</a:t>
            </a:r>
            <a:endParaRPr lang="en-US" dirty="0"/>
          </a:p>
        </p:txBody>
      </p:sp>
      <p:sp>
        <p:nvSpPr>
          <p:cNvPr id="6" name="Date Placeholder 5"/>
          <p:cNvSpPr>
            <a:spLocks noGrp="1"/>
          </p:cNvSpPr>
          <p:nvPr>
            <p:ph type="dt" sz="half" idx="10"/>
          </p:nvPr>
        </p:nvSpPr>
        <p:spPr/>
        <p:txBody>
          <a:bodyPr/>
          <a:lstStyle/>
          <a:p>
            <a:r>
              <a:rPr lang="en-US" smtClean="0"/>
              <a:t>10/7/2016</a:t>
            </a:r>
            <a:endParaRPr lang="en-US"/>
          </a:p>
        </p:txBody>
      </p:sp>
      <p:sp>
        <p:nvSpPr>
          <p:cNvPr id="7" name="Slide Number Placeholder 6"/>
          <p:cNvSpPr>
            <a:spLocks noGrp="1"/>
          </p:cNvSpPr>
          <p:nvPr>
            <p:ph type="sldNum" sz="quarter" idx="12"/>
          </p:nvPr>
        </p:nvSpPr>
        <p:spPr/>
        <p:txBody>
          <a:bodyPr/>
          <a:lstStyle/>
          <a:p>
            <a:fld id="{61857941-F9AA-EE4D-9F12-285FD2EA5EA2}" type="slidenum">
              <a:rPr lang="en-US" smtClean="0"/>
              <a:pPr/>
              <a:t>20</a:t>
            </a:fld>
            <a:endParaRPr lang="en-US"/>
          </a:p>
        </p:txBody>
      </p:sp>
      <p:sp>
        <p:nvSpPr>
          <p:cNvPr id="8" name="Footer Placeholder 7"/>
          <p:cNvSpPr>
            <a:spLocks noGrp="1"/>
          </p:cNvSpPr>
          <p:nvPr>
            <p:ph type="ftr" sz="quarter" idx="11"/>
          </p:nvPr>
        </p:nvSpPr>
        <p:spPr/>
        <p:txBody>
          <a:bodyPr/>
          <a:lstStyle/>
          <a:p>
            <a:r>
              <a:rPr lang="en-US" smtClean="0"/>
              <a:t>ULTRA – LCUGA    D P Medeiros</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movie-1234.gif">
            <a:hlinkClick r:id="" action="ppaction://media"/>
          </p:cNvPr>
          <p:cNvPicPr/>
          <p:nvPr>
            <p:ph idx="1"/>
            <a:videoFile r:link="rId1"/>
          </p:nvPr>
        </p:nvPicPr>
        <p:blipFill>
          <a:blip r:embed="rId3"/>
          <a:stretch>
            <a:fillRect/>
          </a:stretch>
        </p:blipFill>
        <p:spPr>
          <a:xfrm>
            <a:off x="2032000" y="1958181"/>
            <a:ext cx="5080000" cy="3810000"/>
          </a:xfrm>
        </p:spPr>
      </p:pic>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21</a:t>
            </a:fld>
            <a:endParaRPr lang="en-US"/>
          </a:p>
        </p:txBody>
      </p:sp>
      <p:pic>
        <p:nvPicPr>
          <p:cNvPr id="8" name="Picture 7" descr="movie-1234.gif"/>
          <p:cNvPicPr>
            <a:picLocks noChangeAspect="1"/>
          </p:cNvPicPr>
          <p:nvPr/>
        </p:nvPicPr>
        <p:blipFill>
          <a:blip r:embed="rId4"/>
          <a:stretch>
            <a:fillRect/>
          </a:stretch>
        </p:blipFill>
        <p:spPr>
          <a:xfrm>
            <a:off x="2032000" y="1524000"/>
            <a:ext cx="5080000" cy="3810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movie-4321.gif">
            <a:hlinkClick r:id="" action="ppaction://media"/>
          </p:cNvPr>
          <p:cNvPicPr/>
          <p:nvPr>
            <p:ph idx="1"/>
            <a:videoFile r:link="rId1"/>
          </p:nvPr>
        </p:nvPicPr>
        <p:blipFill>
          <a:blip r:embed="rId3"/>
          <a:stretch>
            <a:fillRect/>
          </a:stretch>
        </p:blipFill>
        <p:spPr>
          <a:xfrm>
            <a:off x="2032000" y="1958181"/>
            <a:ext cx="5080000" cy="3810000"/>
          </a:xfrm>
        </p:spPr>
      </p:pic>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22</a:t>
            </a:fld>
            <a:endParaRPr lang="en-US"/>
          </a:p>
        </p:txBody>
      </p:sp>
      <p:pic>
        <p:nvPicPr>
          <p:cNvPr id="8" name="Picture 7" descr="movie-4321.gif"/>
          <p:cNvPicPr>
            <a:picLocks noChangeAspect="1"/>
          </p:cNvPicPr>
          <p:nvPr/>
        </p:nvPicPr>
        <p:blipFill>
          <a:blip r:embed="rId4"/>
          <a:stretch>
            <a:fillRect/>
          </a:stretch>
        </p:blipFill>
        <p:spPr>
          <a:xfrm>
            <a:off x="2032000" y="1524000"/>
            <a:ext cx="5080000" cy="3810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movie-2431.gif">
            <a:hlinkClick r:id="" action="ppaction://media"/>
          </p:cNvPr>
          <p:cNvPicPr/>
          <p:nvPr>
            <p:ph idx="1"/>
            <a:videoFile r:link="rId1"/>
          </p:nvPr>
        </p:nvPicPr>
        <p:blipFill>
          <a:blip r:embed="rId3"/>
          <a:stretch>
            <a:fillRect/>
          </a:stretch>
        </p:blipFill>
        <p:spPr>
          <a:xfrm>
            <a:off x="2032000" y="1958181"/>
            <a:ext cx="5080000" cy="3810000"/>
          </a:xfrm>
        </p:spPr>
      </p:pic>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23</a:t>
            </a:fld>
            <a:endParaRPr lang="en-US"/>
          </a:p>
        </p:txBody>
      </p:sp>
      <p:pic>
        <p:nvPicPr>
          <p:cNvPr id="8" name="Picture 7" descr="movie-2431.gif"/>
          <p:cNvPicPr>
            <a:picLocks noChangeAspect="1"/>
          </p:cNvPicPr>
          <p:nvPr/>
        </p:nvPicPr>
        <p:blipFill>
          <a:blip r:embed="rId4"/>
          <a:stretch>
            <a:fillRect/>
          </a:stretch>
        </p:blipFill>
        <p:spPr>
          <a:xfrm>
            <a:off x="2032000" y="1524000"/>
            <a:ext cx="5080000" cy="3810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3124-convert.mp4">
            <a:hlinkClick r:id="" action="ppaction://media"/>
          </p:cNvPr>
          <p:cNvPicPr/>
          <p:nvPr>
            <p:ph idx="1"/>
            <a:videoFile r:link="rId1"/>
          </p:nvPr>
        </p:nvPicPr>
        <p:blipFill>
          <a:blip r:embed="rId3"/>
          <a:stretch>
            <a:fillRect/>
          </a:stretch>
        </p:blipFill>
        <p:spPr>
          <a:xfrm>
            <a:off x="2032000" y="1958181"/>
            <a:ext cx="5080000" cy="3810000"/>
          </a:xfrm>
        </p:spPr>
      </p:pic>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24</a:t>
            </a:fld>
            <a:endParaRPr lang="en-US"/>
          </a:p>
        </p:txBody>
      </p:sp>
      <p:pic>
        <p:nvPicPr>
          <p:cNvPr id="8" name="Picture 7" descr="movie-3124.gif"/>
          <p:cNvPicPr>
            <a:picLocks noChangeAspect="1"/>
          </p:cNvPicPr>
          <p:nvPr/>
        </p:nvPicPr>
        <p:blipFill>
          <a:blip r:embed="rId4"/>
          <a:stretch>
            <a:fillRect/>
          </a:stretch>
        </p:blipFill>
        <p:spPr>
          <a:xfrm>
            <a:off x="2032000" y="1524000"/>
            <a:ext cx="5080000" cy="3810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213-avoidance</a:t>
            </a:r>
            <a:endParaRPr lang="en-US" dirty="0"/>
          </a:p>
        </p:txBody>
      </p:sp>
      <p:pic>
        <p:nvPicPr>
          <p:cNvPr id="7" name="213-convert.mp4">
            <a:hlinkClick r:id="" action="ppaction://media"/>
          </p:cNvPr>
          <p:cNvPicPr/>
          <p:nvPr>
            <p:ph idx="1"/>
            <a:videoFile r:link="rId1"/>
          </p:nvPr>
        </p:nvPicPr>
        <p:blipFill>
          <a:blip r:embed="rId3"/>
          <a:stretch>
            <a:fillRect/>
          </a:stretch>
        </p:blipFill>
        <p:spPr>
          <a:xfrm>
            <a:off x="2032000" y="1958181"/>
            <a:ext cx="5080000" cy="3810000"/>
          </a:xfrm>
        </p:spPr>
      </p:pic>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25</a:t>
            </a:fld>
            <a:endParaRPr lang="en-US"/>
          </a:p>
        </p:txBody>
      </p:sp>
      <p:pic>
        <p:nvPicPr>
          <p:cNvPr id="8" name="Picture 7" descr="movie-213.gif"/>
          <p:cNvPicPr>
            <a:picLocks noChangeAspect="1"/>
          </p:cNvPicPr>
          <p:nvPr/>
        </p:nvPicPr>
        <p:blipFill>
          <a:blip r:embed="rId4"/>
          <a:stretch>
            <a:fillRect/>
          </a:stretch>
        </p:blipFill>
        <p:spPr>
          <a:xfrm>
            <a:off x="2032000" y="1524000"/>
            <a:ext cx="5080000" cy="3810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 name="Cube 146"/>
          <p:cNvSpPr/>
          <p:nvPr/>
        </p:nvSpPr>
        <p:spPr>
          <a:xfrm>
            <a:off x="6491593" y="5429484"/>
            <a:ext cx="690759" cy="576343"/>
          </a:xfrm>
          <a:prstGeom prst="cube">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sp>
        <p:nvSpPr>
          <p:cNvPr id="148" name="Cube 147"/>
          <p:cNvSpPr/>
          <p:nvPr/>
        </p:nvSpPr>
        <p:spPr>
          <a:xfrm>
            <a:off x="6491593" y="5034746"/>
            <a:ext cx="690759" cy="576343"/>
          </a:xfrm>
          <a:prstGeom prst="cube">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150" name="Cube 149"/>
          <p:cNvSpPr/>
          <p:nvPr/>
        </p:nvSpPr>
        <p:spPr>
          <a:xfrm>
            <a:off x="3450318" y="5429484"/>
            <a:ext cx="690759" cy="576343"/>
          </a:xfrm>
          <a:prstGeom prst="cube">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sp>
        <p:nvSpPr>
          <p:cNvPr id="151" name="Cube 150"/>
          <p:cNvSpPr/>
          <p:nvPr/>
        </p:nvSpPr>
        <p:spPr>
          <a:xfrm>
            <a:off x="3450318" y="5034746"/>
            <a:ext cx="690759" cy="576343"/>
          </a:xfrm>
          <a:prstGeom prst="cube">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153" name="Cube 152"/>
          <p:cNvSpPr/>
          <p:nvPr/>
        </p:nvSpPr>
        <p:spPr>
          <a:xfrm>
            <a:off x="280786" y="5429484"/>
            <a:ext cx="690759" cy="576343"/>
          </a:xfrm>
          <a:prstGeom prst="cube">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154" name="Cube 153"/>
          <p:cNvSpPr/>
          <p:nvPr/>
        </p:nvSpPr>
        <p:spPr>
          <a:xfrm>
            <a:off x="280786" y="5018118"/>
            <a:ext cx="690759" cy="576343"/>
          </a:xfrm>
          <a:prstGeom prst="cube">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sp>
        <p:nvSpPr>
          <p:cNvPr id="157" name="Cube 156"/>
          <p:cNvSpPr/>
          <p:nvPr/>
        </p:nvSpPr>
        <p:spPr>
          <a:xfrm>
            <a:off x="6470559" y="2180168"/>
            <a:ext cx="690759" cy="576343"/>
          </a:xfrm>
          <a:prstGeom prst="cube">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sp>
        <p:nvSpPr>
          <p:cNvPr id="158" name="Cube 157"/>
          <p:cNvSpPr/>
          <p:nvPr/>
        </p:nvSpPr>
        <p:spPr>
          <a:xfrm>
            <a:off x="6470559" y="1785430"/>
            <a:ext cx="690759" cy="576343"/>
          </a:xfrm>
          <a:prstGeom prst="cube">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160" name="Cube 159"/>
          <p:cNvSpPr/>
          <p:nvPr/>
        </p:nvSpPr>
        <p:spPr>
          <a:xfrm>
            <a:off x="3429284" y="2180168"/>
            <a:ext cx="690759" cy="576343"/>
          </a:xfrm>
          <a:prstGeom prst="cube">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sp>
        <p:nvSpPr>
          <p:cNvPr id="161" name="Cube 160"/>
          <p:cNvSpPr/>
          <p:nvPr/>
        </p:nvSpPr>
        <p:spPr>
          <a:xfrm>
            <a:off x="3429284" y="1785430"/>
            <a:ext cx="690759" cy="576343"/>
          </a:xfrm>
          <a:prstGeom prst="cube">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163" name="Cube 162"/>
          <p:cNvSpPr/>
          <p:nvPr/>
        </p:nvSpPr>
        <p:spPr>
          <a:xfrm>
            <a:off x="259752" y="2180168"/>
            <a:ext cx="690759" cy="576343"/>
          </a:xfrm>
          <a:prstGeom prst="cube">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sp>
        <p:nvSpPr>
          <p:cNvPr id="164" name="Cube 163"/>
          <p:cNvSpPr/>
          <p:nvPr/>
        </p:nvSpPr>
        <p:spPr>
          <a:xfrm>
            <a:off x="259752" y="1785430"/>
            <a:ext cx="690759" cy="576343"/>
          </a:xfrm>
          <a:prstGeom prst="cube">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149" name="Cube 148"/>
          <p:cNvSpPr/>
          <p:nvPr/>
        </p:nvSpPr>
        <p:spPr>
          <a:xfrm>
            <a:off x="6491593" y="4632150"/>
            <a:ext cx="690759" cy="576343"/>
          </a:xfrm>
          <a:prstGeom prst="cub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152" name="Cube 151"/>
          <p:cNvSpPr/>
          <p:nvPr/>
        </p:nvSpPr>
        <p:spPr>
          <a:xfrm>
            <a:off x="3450318" y="4632150"/>
            <a:ext cx="690759" cy="576343"/>
          </a:xfrm>
          <a:prstGeom prst="cub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155" name="Cube 154"/>
          <p:cNvSpPr/>
          <p:nvPr/>
        </p:nvSpPr>
        <p:spPr>
          <a:xfrm>
            <a:off x="280786" y="4632150"/>
            <a:ext cx="690759" cy="576343"/>
          </a:xfrm>
          <a:prstGeom prst="cub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12" name="TextBox 11"/>
          <p:cNvSpPr txBox="1"/>
          <p:nvPr/>
        </p:nvSpPr>
        <p:spPr>
          <a:xfrm>
            <a:off x="8156880" y="628235"/>
            <a:ext cx="987120" cy="400110"/>
          </a:xfrm>
          <a:prstGeom prst="rect">
            <a:avLst/>
          </a:prstGeom>
          <a:noFill/>
        </p:spPr>
        <p:txBody>
          <a:bodyPr wrap="square" rtlCol="0">
            <a:spAutoFit/>
          </a:bodyPr>
          <a:lstStyle/>
          <a:p>
            <a:r>
              <a:rPr lang="en-US" sz="2000" dirty="0" smtClean="0"/>
              <a:t>INPUT</a:t>
            </a:r>
            <a:endParaRPr lang="en-US" sz="2000" dirty="0"/>
          </a:p>
        </p:txBody>
      </p:sp>
      <p:sp>
        <p:nvSpPr>
          <p:cNvPr id="36" name="Slide Number Placeholder 35"/>
          <p:cNvSpPr>
            <a:spLocks noGrp="1"/>
          </p:cNvSpPr>
          <p:nvPr>
            <p:ph type="sldNum" sz="quarter" idx="12"/>
          </p:nvPr>
        </p:nvSpPr>
        <p:spPr/>
        <p:txBody>
          <a:bodyPr/>
          <a:lstStyle/>
          <a:p>
            <a:fld id="{351F8DB9-AF54-C54D-9675-F6C0BA15D140}" type="slidenum">
              <a:rPr lang="en-US" smtClean="0"/>
              <a:pPr/>
              <a:t>26</a:t>
            </a:fld>
            <a:endParaRPr lang="en-US"/>
          </a:p>
        </p:txBody>
      </p:sp>
      <p:sp>
        <p:nvSpPr>
          <p:cNvPr id="37" name="TextBox 36"/>
          <p:cNvSpPr txBox="1"/>
          <p:nvPr/>
        </p:nvSpPr>
        <p:spPr>
          <a:xfrm>
            <a:off x="971545" y="3432514"/>
            <a:ext cx="920943" cy="461665"/>
          </a:xfrm>
          <a:prstGeom prst="rect">
            <a:avLst/>
          </a:prstGeom>
          <a:noFill/>
        </p:spPr>
        <p:txBody>
          <a:bodyPr wrap="square" rtlCol="0">
            <a:spAutoFit/>
          </a:bodyPr>
          <a:lstStyle/>
          <a:p>
            <a:r>
              <a:rPr lang="en-US" sz="2400" b="1" dirty="0" smtClean="0"/>
              <a:t> *213</a:t>
            </a:r>
            <a:endParaRPr lang="en-US" sz="2400" i="1" dirty="0"/>
          </a:p>
        </p:txBody>
      </p:sp>
      <p:sp>
        <p:nvSpPr>
          <p:cNvPr id="60" name="TextBox 59"/>
          <p:cNvSpPr txBox="1"/>
          <p:nvPr/>
        </p:nvSpPr>
        <p:spPr>
          <a:xfrm>
            <a:off x="7319550" y="628235"/>
            <a:ext cx="837330" cy="400110"/>
          </a:xfrm>
          <a:prstGeom prst="rect">
            <a:avLst/>
          </a:prstGeom>
          <a:noFill/>
        </p:spPr>
        <p:txBody>
          <a:bodyPr wrap="square" rtlCol="0">
            <a:spAutoFit/>
          </a:bodyPr>
          <a:lstStyle/>
          <a:p>
            <a:r>
              <a:rPr lang="en-US" sz="2000" dirty="0" smtClean="0"/>
              <a:t>STACK</a:t>
            </a:r>
            <a:endParaRPr lang="en-US" sz="2000" dirty="0"/>
          </a:p>
        </p:txBody>
      </p:sp>
      <p:sp>
        <p:nvSpPr>
          <p:cNvPr id="61" name="TextBox 60"/>
          <p:cNvSpPr txBox="1"/>
          <p:nvPr/>
        </p:nvSpPr>
        <p:spPr>
          <a:xfrm>
            <a:off x="6210807" y="628235"/>
            <a:ext cx="1108743" cy="400110"/>
          </a:xfrm>
          <a:prstGeom prst="rect">
            <a:avLst/>
          </a:prstGeom>
          <a:noFill/>
        </p:spPr>
        <p:txBody>
          <a:bodyPr wrap="square" rtlCol="0">
            <a:spAutoFit/>
          </a:bodyPr>
          <a:lstStyle/>
          <a:p>
            <a:r>
              <a:rPr lang="en-US" sz="2000" dirty="0" smtClean="0"/>
              <a:t>OUTPUT</a:t>
            </a:r>
            <a:endParaRPr lang="en-US" sz="2000" dirty="0"/>
          </a:p>
        </p:txBody>
      </p:sp>
      <p:sp>
        <p:nvSpPr>
          <p:cNvPr id="62" name="TextBox 61"/>
          <p:cNvSpPr txBox="1"/>
          <p:nvPr/>
        </p:nvSpPr>
        <p:spPr>
          <a:xfrm>
            <a:off x="5115605" y="628235"/>
            <a:ext cx="987120" cy="400110"/>
          </a:xfrm>
          <a:prstGeom prst="rect">
            <a:avLst/>
          </a:prstGeom>
          <a:noFill/>
        </p:spPr>
        <p:txBody>
          <a:bodyPr wrap="square" rtlCol="0">
            <a:spAutoFit/>
          </a:bodyPr>
          <a:lstStyle/>
          <a:p>
            <a:r>
              <a:rPr lang="en-US" sz="2000" dirty="0" smtClean="0"/>
              <a:t>INPUT</a:t>
            </a:r>
            <a:endParaRPr lang="en-US" sz="2000" dirty="0"/>
          </a:p>
        </p:txBody>
      </p:sp>
      <p:sp>
        <p:nvSpPr>
          <p:cNvPr id="76" name="TextBox 75"/>
          <p:cNvSpPr txBox="1"/>
          <p:nvPr/>
        </p:nvSpPr>
        <p:spPr>
          <a:xfrm>
            <a:off x="4278275" y="628235"/>
            <a:ext cx="837330" cy="400110"/>
          </a:xfrm>
          <a:prstGeom prst="rect">
            <a:avLst/>
          </a:prstGeom>
          <a:noFill/>
        </p:spPr>
        <p:txBody>
          <a:bodyPr wrap="square" rtlCol="0">
            <a:spAutoFit/>
          </a:bodyPr>
          <a:lstStyle/>
          <a:p>
            <a:r>
              <a:rPr lang="en-US" sz="2000" dirty="0" smtClean="0"/>
              <a:t>STACK</a:t>
            </a:r>
            <a:endParaRPr lang="en-US" sz="2000" dirty="0"/>
          </a:p>
        </p:txBody>
      </p:sp>
      <p:sp>
        <p:nvSpPr>
          <p:cNvPr id="77" name="TextBox 76"/>
          <p:cNvSpPr txBox="1"/>
          <p:nvPr/>
        </p:nvSpPr>
        <p:spPr>
          <a:xfrm>
            <a:off x="3169532" y="628235"/>
            <a:ext cx="1108743" cy="400110"/>
          </a:xfrm>
          <a:prstGeom prst="rect">
            <a:avLst/>
          </a:prstGeom>
          <a:noFill/>
        </p:spPr>
        <p:txBody>
          <a:bodyPr wrap="square" rtlCol="0">
            <a:spAutoFit/>
          </a:bodyPr>
          <a:lstStyle/>
          <a:p>
            <a:r>
              <a:rPr lang="en-US" sz="2000" dirty="0" smtClean="0"/>
              <a:t>OUTPUT</a:t>
            </a:r>
            <a:endParaRPr lang="en-US" sz="2000" dirty="0"/>
          </a:p>
        </p:txBody>
      </p:sp>
      <p:sp>
        <p:nvSpPr>
          <p:cNvPr id="78" name="TextBox 77"/>
          <p:cNvSpPr txBox="1"/>
          <p:nvPr/>
        </p:nvSpPr>
        <p:spPr>
          <a:xfrm>
            <a:off x="1946073" y="644863"/>
            <a:ext cx="987120" cy="400110"/>
          </a:xfrm>
          <a:prstGeom prst="rect">
            <a:avLst/>
          </a:prstGeom>
          <a:noFill/>
        </p:spPr>
        <p:txBody>
          <a:bodyPr wrap="square" rtlCol="0">
            <a:spAutoFit/>
          </a:bodyPr>
          <a:lstStyle/>
          <a:p>
            <a:r>
              <a:rPr lang="en-US" sz="2000" dirty="0" smtClean="0"/>
              <a:t>INPUT</a:t>
            </a:r>
            <a:endParaRPr lang="en-US" sz="2000" dirty="0"/>
          </a:p>
        </p:txBody>
      </p:sp>
      <p:sp>
        <p:nvSpPr>
          <p:cNvPr id="92" name="TextBox 91"/>
          <p:cNvSpPr txBox="1"/>
          <p:nvPr/>
        </p:nvSpPr>
        <p:spPr>
          <a:xfrm>
            <a:off x="1108743" y="644863"/>
            <a:ext cx="837330" cy="400110"/>
          </a:xfrm>
          <a:prstGeom prst="rect">
            <a:avLst/>
          </a:prstGeom>
          <a:noFill/>
        </p:spPr>
        <p:txBody>
          <a:bodyPr wrap="square" rtlCol="0">
            <a:spAutoFit/>
          </a:bodyPr>
          <a:lstStyle/>
          <a:p>
            <a:r>
              <a:rPr lang="en-US" sz="2000" dirty="0" smtClean="0"/>
              <a:t>STACK</a:t>
            </a:r>
            <a:endParaRPr lang="en-US" sz="2000" dirty="0"/>
          </a:p>
        </p:txBody>
      </p:sp>
      <p:sp>
        <p:nvSpPr>
          <p:cNvPr id="93" name="TextBox 92"/>
          <p:cNvSpPr txBox="1"/>
          <p:nvPr/>
        </p:nvSpPr>
        <p:spPr>
          <a:xfrm>
            <a:off x="0" y="644863"/>
            <a:ext cx="1108743" cy="400110"/>
          </a:xfrm>
          <a:prstGeom prst="rect">
            <a:avLst/>
          </a:prstGeom>
          <a:noFill/>
        </p:spPr>
        <p:txBody>
          <a:bodyPr wrap="square" rtlCol="0">
            <a:spAutoFit/>
          </a:bodyPr>
          <a:lstStyle/>
          <a:p>
            <a:r>
              <a:rPr lang="en-US" sz="2000" dirty="0" smtClean="0"/>
              <a:t>OUTPUT</a:t>
            </a:r>
            <a:endParaRPr lang="en-US" sz="2000" dirty="0"/>
          </a:p>
        </p:txBody>
      </p:sp>
      <p:sp>
        <p:nvSpPr>
          <p:cNvPr id="107" name="TextBox 106"/>
          <p:cNvSpPr txBox="1"/>
          <p:nvPr/>
        </p:nvSpPr>
        <p:spPr>
          <a:xfrm>
            <a:off x="7340584" y="3877551"/>
            <a:ext cx="837330" cy="400110"/>
          </a:xfrm>
          <a:prstGeom prst="rect">
            <a:avLst/>
          </a:prstGeom>
          <a:noFill/>
        </p:spPr>
        <p:txBody>
          <a:bodyPr wrap="square" rtlCol="0">
            <a:spAutoFit/>
          </a:bodyPr>
          <a:lstStyle/>
          <a:p>
            <a:r>
              <a:rPr lang="en-US" sz="2000" dirty="0" smtClean="0"/>
              <a:t>STACK</a:t>
            </a:r>
            <a:endParaRPr lang="en-US" sz="2000" dirty="0"/>
          </a:p>
        </p:txBody>
      </p:sp>
      <p:sp>
        <p:nvSpPr>
          <p:cNvPr id="108" name="TextBox 107"/>
          <p:cNvSpPr txBox="1"/>
          <p:nvPr/>
        </p:nvSpPr>
        <p:spPr>
          <a:xfrm>
            <a:off x="6231841" y="3877551"/>
            <a:ext cx="1108743" cy="400110"/>
          </a:xfrm>
          <a:prstGeom prst="rect">
            <a:avLst/>
          </a:prstGeom>
          <a:noFill/>
        </p:spPr>
        <p:txBody>
          <a:bodyPr wrap="square" rtlCol="0">
            <a:spAutoFit/>
          </a:bodyPr>
          <a:lstStyle/>
          <a:p>
            <a:r>
              <a:rPr lang="en-US" sz="2000" dirty="0" smtClean="0"/>
              <a:t>OUTPUT</a:t>
            </a:r>
            <a:endParaRPr lang="en-US" sz="2000" dirty="0"/>
          </a:p>
        </p:txBody>
      </p:sp>
      <p:sp>
        <p:nvSpPr>
          <p:cNvPr id="109" name="TextBox 108"/>
          <p:cNvSpPr txBox="1"/>
          <p:nvPr/>
        </p:nvSpPr>
        <p:spPr>
          <a:xfrm>
            <a:off x="5136639" y="3877551"/>
            <a:ext cx="987120" cy="400110"/>
          </a:xfrm>
          <a:prstGeom prst="rect">
            <a:avLst/>
          </a:prstGeom>
          <a:noFill/>
        </p:spPr>
        <p:txBody>
          <a:bodyPr wrap="square" rtlCol="0">
            <a:spAutoFit/>
          </a:bodyPr>
          <a:lstStyle/>
          <a:p>
            <a:r>
              <a:rPr lang="en-US" sz="2000" dirty="0" smtClean="0"/>
              <a:t>INPUT</a:t>
            </a:r>
            <a:endParaRPr lang="en-US" sz="2000" dirty="0"/>
          </a:p>
        </p:txBody>
      </p:sp>
      <p:sp>
        <p:nvSpPr>
          <p:cNvPr id="123" name="TextBox 122"/>
          <p:cNvSpPr txBox="1"/>
          <p:nvPr/>
        </p:nvSpPr>
        <p:spPr>
          <a:xfrm>
            <a:off x="4299309" y="3877551"/>
            <a:ext cx="837330" cy="400110"/>
          </a:xfrm>
          <a:prstGeom prst="rect">
            <a:avLst/>
          </a:prstGeom>
          <a:noFill/>
        </p:spPr>
        <p:txBody>
          <a:bodyPr wrap="square" rtlCol="0">
            <a:spAutoFit/>
          </a:bodyPr>
          <a:lstStyle/>
          <a:p>
            <a:r>
              <a:rPr lang="en-US" sz="2000" dirty="0" smtClean="0"/>
              <a:t>STACK</a:t>
            </a:r>
            <a:endParaRPr lang="en-US" sz="2000" dirty="0"/>
          </a:p>
        </p:txBody>
      </p:sp>
      <p:sp>
        <p:nvSpPr>
          <p:cNvPr id="124" name="TextBox 123"/>
          <p:cNvSpPr txBox="1"/>
          <p:nvPr/>
        </p:nvSpPr>
        <p:spPr>
          <a:xfrm>
            <a:off x="3190566" y="3877551"/>
            <a:ext cx="1108743" cy="400110"/>
          </a:xfrm>
          <a:prstGeom prst="rect">
            <a:avLst/>
          </a:prstGeom>
          <a:noFill/>
        </p:spPr>
        <p:txBody>
          <a:bodyPr wrap="square" rtlCol="0">
            <a:spAutoFit/>
          </a:bodyPr>
          <a:lstStyle/>
          <a:p>
            <a:r>
              <a:rPr lang="en-US" sz="2000" dirty="0" smtClean="0"/>
              <a:t>OUTPUT</a:t>
            </a:r>
            <a:endParaRPr lang="en-US" sz="2000" dirty="0"/>
          </a:p>
        </p:txBody>
      </p:sp>
      <p:sp>
        <p:nvSpPr>
          <p:cNvPr id="125" name="TextBox 124"/>
          <p:cNvSpPr txBox="1"/>
          <p:nvPr/>
        </p:nvSpPr>
        <p:spPr>
          <a:xfrm>
            <a:off x="1967107" y="3894179"/>
            <a:ext cx="987120" cy="400110"/>
          </a:xfrm>
          <a:prstGeom prst="rect">
            <a:avLst/>
          </a:prstGeom>
          <a:noFill/>
        </p:spPr>
        <p:txBody>
          <a:bodyPr wrap="square" rtlCol="0">
            <a:spAutoFit/>
          </a:bodyPr>
          <a:lstStyle/>
          <a:p>
            <a:r>
              <a:rPr lang="en-US" sz="2000" dirty="0" smtClean="0"/>
              <a:t>INPUT</a:t>
            </a:r>
            <a:endParaRPr lang="en-US" sz="2000" dirty="0"/>
          </a:p>
        </p:txBody>
      </p:sp>
      <p:sp>
        <p:nvSpPr>
          <p:cNvPr id="139" name="TextBox 138"/>
          <p:cNvSpPr txBox="1"/>
          <p:nvPr/>
        </p:nvSpPr>
        <p:spPr>
          <a:xfrm>
            <a:off x="1129777" y="3894179"/>
            <a:ext cx="837330" cy="400110"/>
          </a:xfrm>
          <a:prstGeom prst="rect">
            <a:avLst/>
          </a:prstGeom>
          <a:noFill/>
        </p:spPr>
        <p:txBody>
          <a:bodyPr wrap="square" rtlCol="0">
            <a:spAutoFit/>
          </a:bodyPr>
          <a:lstStyle/>
          <a:p>
            <a:r>
              <a:rPr lang="en-US" sz="2000" dirty="0" smtClean="0"/>
              <a:t>STACK</a:t>
            </a:r>
            <a:endParaRPr lang="en-US" sz="2000" dirty="0"/>
          </a:p>
        </p:txBody>
      </p:sp>
      <p:sp>
        <p:nvSpPr>
          <p:cNvPr id="140" name="TextBox 139"/>
          <p:cNvSpPr txBox="1"/>
          <p:nvPr/>
        </p:nvSpPr>
        <p:spPr>
          <a:xfrm>
            <a:off x="21034" y="3894179"/>
            <a:ext cx="1108743" cy="400110"/>
          </a:xfrm>
          <a:prstGeom prst="rect">
            <a:avLst/>
          </a:prstGeom>
          <a:noFill/>
        </p:spPr>
        <p:txBody>
          <a:bodyPr wrap="square" rtlCol="0">
            <a:spAutoFit/>
          </a:bodyPr>
          <a:lstStyle/>
          <a:p>
            <a:r>
              <a:rPr lang="en-US" sz="2000" dirty="0" smtClean="0"/>
              <a:t>OUTPUT</a:t>
            </a:r>
            <a:endParaRPr lang="en-US" sz="2000" dirty="0"/>
          </a:p>
        </p:txBody>
      </p:sp>
      <p:sp>
        <p:nvSpPr>
          <p:cNvPr id="141" name="TextBox 140"/>
          <p:cNvSpPr txBox="1"/>
          <p:nvPr/>
        </p:nvSpPr>
        <p:spPr>
          <a:xfrm>
            <a:off x="8168669" y="3877551"/>
            <a:ext cx="987120" cy="400110"/>
          </a:xfrm>
          <a:prstGeom prst="rect">
            <a:avLst/>
          </a:prstGeom>
          <a:noFill/>
        </p:spPr>
        <p:txBody>
          <a:bodyPr wrap="square" rtlCol="0">
            <a:spAutoFit/>
          </a:bodyPr>
          <a:lstStyle/>
          <a:p>
            <a:r>
              <a:rPr lang="en-US" sz="2000" dirty="0" smtClean="0"/>
              <a:t>INPUT</a:t>
            </a:r>
            <a:endParaRPr lang="en-US" sz="2000" dirty="0"/>
          </a:p>
        </p:txBody>
      </p:sp>
      <p:sp>
        <p:nvSpPr>
          <p:cNvPr id="142" name="TextBox 141"/>
          <p:cNvSpPr txBox="1"/>
          <p:nvPr/>
        </p:nvSpPr>
        <p:spPr>
          <a:xfrm>
            <a:off x="917504" y="166570"/>
            <a:ext cx="920943" cy="461665"/>
          </a:xfrm>
          <a:prstGeom prst="rect">
            <a:avLst/>
          </a:prstGeom>
          <a:noFill/>
        </p:spPr>
        <p:txBody>
          <a:bodyPr wrap="square" rtlCol="0">
            <a:spAutoFit/>
          </a:bodyPr>
          <a:lstStyle/>
          <a:p>
            <a:r>
              <a:rPr lang="en-US" sz="2400" b="1" dirty="0" smtClean="0"/>
              <a:t>   123</a:t>
            </a:r>
            <a:endParaRPr lang="en-US" sz="2400" i="1" dirty="0"/>
          </a:p>
        </p:txBody>
      </p:sp>
      <p:sp>
        <p:nvSpPr>
          <p:cNvPr id="143" name="TextBox 142"/>
          <p:cNvSpPr txBox="1"/>
          <p:nvPr/>
        </p:nvSpPr>
        <p:spPr>
          <a:xfrm>
            <a:off x="4120043" y="183198"/>
            <a:ext cx="920943" cy="461665"/>
          </a:xfrm>
          <a:prstGeom prst="rect">
            <a:avLst/>
          </a:prstGeom>
          <a:noFill/>
        </p:spPr>
        <p:txBody>
          <a:bodyPr wrap="square" rtlCol="0">
            <a:spAutoFit/>
          </a:bodyPr>
          <a:lstStyle/>
          <a:p>
            <a:r>
              <a:rPr lang="en-US" sz="2400" b="1" dirty="0" smtClean="0"/>
              <a:t>   132</a:t>
            </a:r>
            <a:endParaRPr lang="en-US" sz="2400" i="1" dirty="0"/>
          </a:p>
        </p:txBody>
      </p:sp>
      <p:sp>
        <p:nvSpPr>
          <p:cNvPr id="144" name="TextBox 143"/>
          <p:cNvSpPr txBox="1"/>
          <p:nvPr/>
        </p:nvSpPr>
        <p:spPr>
          <a:xfrm>
            <a:off x="7222473" y="183198"/>
            <a:ext cx="920943" cy="461665"/>
          </a:xfrm>
          <a:prstGeom prst="rect">
            <a:avLst/>
          </a:prstGeom>
          <a:noFill/>
        </p:spPr>
        <p:txBody>
          <a:bodyPr wrap="square" rtlCol="0">
            <a:spAutoFit/>
          </a:bodyPr>
          <a:lstStyle/>
          <a:p>
            <a:r>
              <a:rPr lang="en-US" sz="2400" b="1" dirty="0" smtClean="0"/>
              <a:t>  231</a:t>
            </a:r>
            <a:endParaRPr lang="en-US" sz="2400" i="1" dirty="0"/>
          </a:p>
        </p:txBody>
      </p:sp>
      <p:sp>
        <p:nvSpPr>
          <p:cNvPr id="145" name="TextBox 144"/>
          <p:cNvSpPr txBox="1"/>
          <p:nvPr/>
        </p:nvSpPr>
        <p:spPr>
          <a:xfrm>
            <a:off x="4194662" y="3432514"/>
            <a:ext cx="920943" cy="461665"/>
          </a:xfrm>
          <a:prstGeom prst="rect">
            <a:avLst/>
          </a:prstGeom>
          <a:noFill/>
        </p:spPr>
        <p:txBody>
          <a:bodyPr wrap="square" rtlCol="0">
            <a:spAutoFit/>
          </a:bodyPr>
          <a:lstStyle/>
          <a:p>
            <a:r>
              <a:rPr lang="en-US" sz="2400" b="1" dirty="0" smtClean="0"/>
              <a:t>  312</a:t>
            </a:r>
            <a:endParaRPr lang="en-US" sz="2400" i="1" dirty="0"/>
          </a:p>
        </p:txBody>
      </p:sp>
      <p:sp>
        <p:nvSpPr>
          <p:cNvPr id="146" name="TextBox 145"/>
          <p:cNvSpPr txBox="1"/>
          <p:nvPr/>
        </p:nvSpPr>
        <p:spPr>
          <a:xfrm>
            <a:off x="7128311" y="3415886"/>
            <a:ext cx="920943" cy="461665"/>
          </a:xfrm>
          <a:prstGeom prst="rect">
            <a:avLst/>
          </a:prstGeom>
          <a:noFill/>
        </p:spPr>
        <p:txBody>
          <a:bodyPr wrap="square" rtlCol="0">
            <a:spAutoFit/>
          </a:bodyPr>
          <a:lstStyle/>
          <a:p>
            <a:r>
              <a:rPr lang="en-US" sz="2400" b="1" dirty="0" smtClean="0"/>
              <a:t>   321</a:t>
            </a:r>
            <a:endParaRPr lang="en-US" sz="2400" i="1" dirty="0"/>
          </a:p>
        </p:txBody>
      </p:sp>
      <p:sp>
        <p:nvSpPr>
          <p:cNvPr id="156" name="Cube 155"/>
          <p:cNvSpPr/>
          <p:nvPr/>
        </p:nvSpPr>
        <p:spPr>
          <a:xfrm>
            <a:off x="6470559" y="1399462"/>
            <a:ext cx="690759" cy="576343"/>
          </a:xfrm>
          <a:prstGeom prst="cub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159" name="Cube 158"/>
          <p:cNvSpPr/>
          <p:nvPr/>
        </p:nvSpPr>
        <p:spPr>
          <a:xfrm>
            <a:off x="3429284" y="1399462"/>
            <a:ext cx="690759" cy="576343"/>
          </a:xfrm>
          <a:prstGeom prst="cub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162" name="Cube 161"/>
          <p:cNvSpPr/>
          <p:nvPr/>
        </p:nvSpPr>
        <p:spPr>
          <a:xfrm>
            <a:off x="259752" y="1399462"/>
            <a:ext cx="690759" cy="576343"/>
          </a:xfrm>
          <a:prstGeom prst="cub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45" name="&quot;No&quot; Symbol 44"/>
          <p:cNvSpPr/>
          <p:nvPr/>
        </p:nvSpPr>
        <p:spPr>
          <a:xfrm>
            <a:off x="21034" y="4294289"/>
            <a:ext cx="1238338" cy="2177071"/>
          </a:xfrm>
          <a:prstGeom prst="noSmoking">
            <a:avLst>
              <a:gd name="adj" fmla="val 474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6" name="Rectangle 45"/>
          <p:cNvSpPr/>
          <p:nvPr/>
        </p:nvSpPr>
        <p:spPr>
          <a:xfrm>
            <a:off x="1308920" y="4436167"/>
            <a:ext cx="1316373" cy="1569660"/>
          </a:xfrm>
          <a:prstGeom prst="rect">
            <a:avLst/>
          </a:prstGeom>
        </p:spPr>
        <p:txBody>
          <a:bodyPr wrap="square">
            <a:spAutoFit/>
          </a:bodyPr>
          <a:lstStyle/>
          <a:p>
            <a:r>
              <a:rPr lang="en-US" sz="9600" b="0" i="0" dirty="0" smtClean="0">
                <a:latin typeface="Zapf Dingbats"/>
                <a:ea typeface="Zapf Dingbats"/>
                <a:cs typeface="Zapf Dingbats"/>
              </a:rPr>
              <a:t>✖</a:t>
            </a:r>
            <a:endParaRPr lang="en-US" sz="9600" dirty="0"/>
          </a:p>
        </p:txBody>
      </p:sp>
      <p:sp>
        <p:nvSpPr>
          <p:cNvPr id="55" name="Frame 54"/>
          <p:cNvSpPr/>
          <p:nvPr/>
        </p:nvSpPr>
        <p:spPr>
          <a:xfrm>
            <a:off x="3133984" y="4277661"/>
            <a:ext cx="1275951" cy="2193699"/>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6" name="Rectangle 55"/>
          <p:cNvSpPr/>
          <p:nvPr/>
        </p:nvSpPr>
        <p:spPr>
          <a:xfrm>
            <a:off x="4478452" y="4423663"/>
            <a:ext cx="1316373" cy="1569660"/>
          </a:xfrm>
          <a:prstGeom prst="rect">
            <a:avLst/>
          </a:prstGeom>
        </p:spPr>
        <p:txBody>
          <a:bodyPr wrap="square">
            <a:spAutoFit/>
          </a:bodyPr>
          <a:lstStyle/>
          <a:p>
            <a:r>
              <a:rPr lang="en-US" sz="9600" b="0" i="0" dirty="0" smtClean="0">
                <a:latin typeface="Zapf Dingbats"/>
                <a:ea typeface="Zapf Dingbats"/>
                <a:cs typeface="Zapf Dingbats"/>
              </a:rPr>
              <a:t>✔</a:t>
            </a:r>
            <a:endParaRPr lang="en-US" sz="9600" dirty="0"/>
          </a:p>
        </p:txBody>
      </p:sp>
      <p:sp>
        <p:nvSpPr>
          <p:cNvPr id="57" name="Frame 56"/>
          <p:cNvSpPr/>
          <p:nvPr/>
        </p:nvSpPr>
        <p:spPr>
          <a:xfrm>
            <a:off x="3133984" y="1044973"/>
            <a:ext cx="1275951" cy="2193699"/>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8" name="Frame 57"/>
          <p:cNvSpPr/>
          <p:nvPr/>
        </p:nvSpPr>
        <p:spPr>
          <a:xfrm>
            <a:off x="6210807" y="4277661"/>
            <a:ext cx="1275951" cy="2193699"/>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9" name="Frame 58"/>
          <p:cNvSpPr/>
          <p:nvPr/>
        </p:nvSpPr>
        <p:spPr>
          <a:xfrm>
            <a:off x="-16579" y="1044973"/>
            <a:ext cx="1275951" cy="2193699"/>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3" name="Frame 62"/>
          <p:cNvSpPr/>
          <p:nvPr/>
        </p:nvSpPr>
        <p:spPr>
          <a:xfrm>
            <a:off x="6210807" y="1028345"/>
            <a:ext cx="1275951" cy="2193699"/>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4" name="Rectangle 63"/>
          <p:cNvSpPr/>
          <p:nvPr/>
        </p:nvSpPr>
        <p:spPr>
          <a:xfrm>
            <a:off x="7673707" y="4436167"/>
            <a:ext cx="1316373" cy="1569660"/>
          </a:xfrm>
          <a:prstGeom prst="rect">
            <a:avLst/>
          </a:prstGeom>
        </p:spPr>
        <p:txBody>
          <a:bodyPr wrap="square">
            <a:spAutoFit/>
          </a:bodyPr>
          <a:lstStyle/>
          <a:p>
            <a:r>
              <a:rPr lang="en-US" sz="9600" b="0" i="0" dirty="0" smtClean="0">
                <a:latin typeface="Zapf Dingbats"/>
                <a:ea typeface="Zapf Dingbats"/>
                <a:cs typeface="Zapf Dingbats"/>
              </a:rPr>
              <a:t>✔</a:t>
            </a:r>
            <a:endParaRPr lang="en-US" sz="9600" dirty="0"/>
          </a:p>
        </p:txBody>
      </p:sp>
      <p:sp>
        <p:nvSpPr>
          <p:cNvPr id="65" name="Rectangle 64"/>
          <p:cNvSpPr/>
          <p:nvPr/>
        </p:nvSpPr>
        <p:spPr>
          <a:xfrm>
            <a:off x="4478452" y="1044973"/>
            <a:ext cx="1316373" cy="1569660"/>
          </a:xfrm>
          <a:prstGeom prst="rect">
            <a:avLst/>
          </a:prstGeom>
        </p:spPr>
        <p:txBody>
          <a:bodyPr wrap="square">
            <a:spAutoFit/>
          </a:bodyPr>
          <a:lstStyle/>
          <a:p>
            <a:r>
              <a:rPr lang="en-US" sz="9600" b="0" i="0" dirty="0" smtClean="0">
                <a:latin typeface="Zapf Dingbats"/>
                <a:ea typeface="Zapf Dingbats"/>
                <a:cs typeface="Zapf Dingbats"/>
              </a:rPr>
              <a:t>✔</a:t>
            </a:r>
            <a:endParaRPr lang="en-US" sz="9600" dirty="0"/>
          </a:p>
        </p:txBody>
      </p:sp>
      <p:sp>
        <p:nvSpPr>
          <p:cNvPr id="66" name="Rectangle 65"/>
          <p:cNvSpPr/>
          <p:nvPr/>
        </p:nvSpPr>
        <p:spPr>
          <a:xfrm>
            <a:off x="7673707" y="1044973"/>
            <a:ext cx="1316373" cy="1569660"/>
          </a:xfrm>
          <a:prstGeom prst="rect">
            <a:avLst/>
          </a:prstGeom>
        </p:spPr>
        <p:txBody>
          <a:bodyPr wrap="square">
            <a:spAutoFit/>
          </a:bodyPr>
          <a:lstStyle/>
          <a:p>
            <a:r>
              <a:rPr lang="en-US" sz="9600" b="0" i="0" dirty="0" smtClean="0">
                <a:latin typeface="Zapf Dingbats"/>
                <a:ea typeface="Zapf Dingbats"/>
                <a:cs typeface="Zapf Dingbats"/>
              </a:rPr>
              <a:t>✔</a:t>
            </a:r>
            <a:endParaRPr lang="en-US" sz="9600" dirty="0"/>
          </a:p>
        </p:txBody>
      </p:sp>
      <p:sp>
        <p:nvSpPr>
          <p:cNvPr id="67" name="Rectangle 66"/>
          <p:cNvSpPr/>
          <p:nvPr/>
        </p:nvSpPr>
        <p:spPr>
          <a:xfrm>
            <a:off x="1308920" y="1044973"/>
            <a:ext cx="1316373" cy="1569660"/>
          </a:xfrm>
          <a:prstGeom prst="rect">
            <a:avLst/>
          </a:prstGeom>
        </p:spPr>
        <p:txBody>
          <a:bodyPr wrap="square">
            <a:spAutoFit/>
          </a:bodyPr>
          <a:lstStyle/>
          <a:p>
            <a:r>
              <a:rPr lang="en-US" sz="9600" b="0" i="0" dirty="0" smtClean="0">
                <a:latin typeface="Zapf Dingbats"/>
                <a:ea typeface="Zapf Dingbats"/>
                <a:cs typeface="Zapf Dingbats"/>
              </a:rPr>
              <a:t>✔</a:t>
            </a:r>
            <a:endParaRPr lang="en-US" sz="9600" dirty="0"/>
          </a:p>
        </p:txBody>
      </p:sp>
      <p:sp>
        <p:nvSpPr>
          <p:cNvPr id="68" name="Date Placeholder 67"/>
          <p:cNvSpPr>
            <a:spLocks noGrp="1"/>
          </p:cNvSpPr>
          <p:nvPr>
            <p:ph type="dt" sz="half" idx="10"/>
          </p:nvPr>
        </p:nvSpPr>
        <p:spPr/>
        <p:txBody>
          <a:bodyPr/>
          <a:lstStyle/>
          <a:p>
            <a:r>
              <a:rPr lang="en-US" smtClean="0"/>
              <a:t>10/7/2016</a:t>
            </a:r>
            <a:endParaRPr lang="en-US"/>
          </a:p>
        </p:txBody>
      </p:sp>
      <p:sp>
        <p:nvSpPr>
          <p:cNvPr id="69" name="Footer Placeholder 68"/>
          <p:cNvSpPr>
            <a:spLocks noGrp="1"/>
          </p:cNvSpPr>
          <p:nvPr>
            <p:ph type="ftr" sz="quarter" idx="11"/>
          </p:nvPr>
        </p:nvSpPr>
        <p:spPr/>
        <p:txBody>
          <a:bodyPr/>
          <a:lstStyle/>
          <a:p>
            <a:r>
              <a:rPr lang="en-US" smtClean="0"/>
              <a:t>ULTRA – LCUGA    D P Medeiros</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 name="Cube 146"/>
          <p:cNvSpPr/>
          <p:nvPr/>
        </p:nvSpPr>
        <p:spPr>
          <a:xfrm>
            <a:off x="6491593" y="5429484"/>
            <a:ext cx="690759" cy="576343"/>
          </a:xfrm>
          <a:prstGeom prst="cube">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a:t>
            </a:r>
            <a:endParaRPr lang="en-US" dirty="0"/>
          </a:p>
        </p:txBody>
      </p:sp>
      <p:sp>
        <p:nvSpPr>
          <p:cNvPr id="148" name="Cube 147"/>
          <p:cNvSpPr/>
          <p:nvPr/>
        </p:nvSpPr>
        <p:spPr>
          <a:xfrm>
            <a:off x="6491593" y="5034746"/>
            <a:ext cx="690759" cy="576343"/>
          </a:xfrm>
          <a:prstGeom prst="cube">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150" name="Cube 149"/>
          <p:cNvSpPr/>
          <p:nvPr/>
        </p:nvSpPr>
        <p:spPr>
          <a:xfrm>
            <a:off x="3450318" y="5429484"/>
            <a:ext cx="690759" cy="576343"/>
          </a:xfrm>
          <a:prstGeom prst="cube">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a:t>
            </a:r>
            <a:endParaRPr lang="en-US" dirty="0"/>
          </a:p>
        </p:txBody>
      </p:sp>
      <p:sp>
        <p:nvSpPr>
          <p:cNvPr id="151" name="Cube 150"/>
          <p:cNvSpPr/>
          <p:nvPr/>
        </p:nvSpPr>
        <p:spPr>
          <a:xfrm>
            <a:off x="3450318" y="5034746"/>
            <a:ext cx="690759" cy="576343"/>
          </a:xfrm>
          <a:prstGeom prst="cube">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153" name="Cube 152"/>
          <p:cNvSpPr/>
          <p:nvPr/>
        </p:nvSpPr>
        <p:spPr>
          <a:xfrm>
            <a:off x="280786" y="5429484"/>
            <a:ext cx="690759" cy="576343"/>
          </a:xfrm>
          <a:prstGeom prst="cube">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154" name="Cube 153"/>
          <p:cNvSpPr/>
          <p:nvPr/>
        </p:nvSpPr>
        <p:spPr>
          <a:xfrm>
            <a:off x="280786" y="5018118"/>
            <a:ext cx="690759" cy="576343"/>
          </a:xfrm>
          <a:prstGeom prst="cube">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a:t>
            </a:r>
            <a:endParaRPr lang="en-US" dirty="0"/>
          </a:p>
        </p:txBody>
      </p:sp>
      <p:sp>
        <p:nvSpPr>
          <p:cNvPr id="157" name="Cube 156"/>
          <p:cNvSpPr/>
          <p:nvPr/>
        </p:nvSpPr>
        <p:spPr>
          <a:xfrm>
            <a:off x="6470559" y="2180168"/>
            <a:ext cx="690759" cy="576343"/>
          </a:xfrm>
          <a:prstGeom prst="cube">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a:t>
            </a:r>
            <a:endParaRPr lang="en-US" dirty="0"/>
          </a:p>
        </p:txBody>
      </p:sp>
      <p:sp>
        <p:nvSpPr>
          <p:cNvPr id="158" name="Cube 157"/>
          <p:cNvSpPr/>
          <p:nvPr/>
        </p:nvSpPr>
        <p:spPr>
          <a:xfrm>
            <a:off x="6470559" y="1785430"/>
            <a:ext cx="690759" cy="576343"/>
          </a:xfrm>
          <a:prstGeom prst="cube">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160" name="Cube 159"/>
          <p:cNvSpPr/>
          <p:nvPr/>
        </p:nvSpPr>
        <p:spPr>
          <a:xfrm>
            <a:off x="3429284" y="2180168"/>
            <a:ext cx="690759" cy="576343"/>
          </a:xfrm>
          <a:prstGeom prst="cube">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a:t>
            </a:r>
            <a:endParaRPr lang="en-US" dirty="0"/>
          </a:p>
        </p:txBody>
      </p:sp>
      <p:sp>
        <p:nvSpPr>
          <p:cNvPr id="161" name="Cube 160"/>
          <p:cNvSpPr/>
          <p:nvPr/>
        </p:nvSpPr>
        <p:spPr>
          <a:xfrm>
            <a:off x="3429284" y="1785430"/>
            <a:ext cx="690759" cy="576343"/>
          </a:xfrm>
          <a:prstGeom prst="cube">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163" name="Cube 162"/>
          <p:cNvSpPr/>
          <p:nvPr/>
        </p:nvSpPr>
        <p:spPr>
          <a:xfrm>
            <a:off x="259752" y="2180168"/>
            <a:ext cx="690759" cy="576343"/>
          </a:xfrm>
          <a:prstGeom prst="cube">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a:t>
            </a:r>
            <a:endParaRPr lang="en-US" dirty="0"/>
          </a:p>
        </p:txBody>
      </p:sp>
      <p:sp>
        <p:nvSpPr>
          <p:cNvPr id="164" name="Cube 163"/>
          <p:cNvSpPr/>
          <p:nvPr/>
        </p:nvSpPr>
        <p:spPr>
          <a:xfrm>
            <a:off x="259752" y="1785430"/>
            <a:ext cx="690759" cy="576343"/>
          </a:xfrm>
          <a:prstGeom prst="cube">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149" name="Cube 148"/>
          <p:cNvSpPr/>
          <p:nvPr/>
        </p:nvSpPr>
        <p:spPr>
          <a:xfrm>
            <a:off x="6491593" y="4632150"/>
            <a:ext cx="690759" cy="576343"/>
          </a:xfrm>
          <a:prstGeom prst="cub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
        <p:nvSpPr>
          <p:cNvPr id="152" name="Cube 151"/>
          <p:cNvSpPr/>
          <p:nvPr/>
        </p:nvSpPr>
        <p:spPr>
          <a:xfrm>
            <a:off x="3450318" y="4632150"/>
            <a:ext cx="690759" cy="576343"/>
          </a:xfrm>
          <a:prstGeom prst="cub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
        <p:nvSpPr>
          <p:cNvPr id="155" name="Cube 154"/>
          <p:cNvSpPr/>
          <p:nvPr/>
        </p:nvSpPr>
        <p:spPr>
          <a:xfrm>
            <a:off x="280786" y="4632150"/>
            <a:ext cx="690759" cy="576343"/>
          </a:xfrm>
          <a:prstGeom prst="cub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
        <p:nvSpPr>
          <p:cNvPr id="12" name="TextBox 11"/>
          <p:cNvSpPr txBox="1"/>
          <p:nvPr/>
        </p:nvSpPr>
        <p:spPr>
          <a:xfrm>
            <a:off x="8156880" y="628235"/>
            <a:ext cx="987120" cy="400110"/>
          </a:xfrm>
          <a:prstGeom prst="rect">
            <a:avLst/>
          </a:prstGeom>
          <a:noFill/>
        </p:spPr>
        <p:txBody>
          <a:bodyPr wrap="square" rtlCol="0">
            <a:spAutoFit/>
          </a:bodyPr>
          <a:lstStyle/>
          <a:p>
            <a:r>
              <a:rPr lang="en-US" sz="2000" dirty="0" smtClean="0"/>
              <a:t>INPUT</a:t>
            </a:r>
            <a:endParaRPr lang="en-US" sz="2000" dirty="0"/>
          </a:p>
        </p:txBody>
      </p:sp>
      <p:sp>
        <p:nvSpPr>
          <p:cNvPr id="36" name="Slide Number Placeholder 35"/>
          <p:cNvSpPr>
            <a:spLocks noGrp="1"/>
          </p:cNvSpPr>
          <p:nvPr>
            <p:ph type="sldNum" sz="quarter" idx="12"/>
          </p:nvPr>
        </p:nvSpPr>
        <p:spPr/>
        <p:txBody>
          <a:bodyPr/>
          <a:lstStyle/>
          <a:p>
            <a:fld id="{351F8DB9-AF54-C54D-9675-F6C0BA15D140}" type="slidenum">
              <a:rPr lang="en-US" smtClean="0"/>
              <a:pPr/>
              <a:t>27</a:t>
            </a:fld>
            <a:endParaRPr lang="en-US"/>
          </a:p>
        </p:txBody>
      </p:sp>
      <p:sp>
        <p:nvSpPr>
          <p:cNvPr id="37" name="TextBox 36"/>
          <p:cNvSpPr txBox="1"/>
          <p:nvPr/>
        </p:nvSpPr>
        <p:spPr>
          <a:xfrm>
            <a:off x="509220" y="3432514"/>
            <a:ext cx="1957661" cy="461665"/>
          </a:xfrm>
          <a:prstGeom prst="rect">
            <a:avLst/>
          </a:prstGeom>
          <a:noFill/>
        </p:spPr>
        <p:txBody>
          <a:bodyPr wrap="square" rtlCol="0">
            <a:spAutoFit/>
          </a:bodyPr>
          <a:lstStyle/>
          <a:p>
            <a:r>
              <a:rPr lang="en-US" sz="2400" b="1" dirty="0" smtClean="0"/>
              <a:t> *</a:t>
            </a:r>
            <a:r>
              <a:rPr lang="en-US" sz="2400" b="1" dirty="0" err="1" smtClean="0"/>
              <a:t>Adj</a:t>
            </a:r>
            <a:r>
              <a:rPr lang="en-US" sz="2400" b="1" dirty="0" smtClean="0"/>
              <a:t> Dem N</a:t>
            </a:r>
            <a:endParaRPr lang="en-US" sz="2400" i="1" dirty="0"/>
          </a:p>
        </p:txBody>
      </p:sp>
      <p:sp>
        <p:nvSpPr>
          <p:cNvPr id="60" name="TextBox 59"/>
          <p:cNvSpPr txBox="1"/>
          <p:nvPr/>
        </p:nvSpPr>
        <p:spPr>
          <a:xfrm>
            <a:off x="7319550" y="628235"/>
            <a:ext cx="837330" cy="400110"/>
          </a:xfrm>
          <a:prstGeom prst="rect">
            <a:avLst/>
          </a:prstGeom>
          <a:noFill/>
        </p:spPr>
        <p:txBody>
          <a:bodyPr wrap="square" rtlCol="0">
            <a:spAutoFit/>
          </a:bodyPr>
          <a:lstStyle/>
          <a:p>
            <a:r>
              <a:rPr lang="en-US" sz="2000" dirty="0" smtClean="0"/>
              <a:t>STACK</a:t>
            </a:r>
            <a:endParaRPr lang="en-US" sz="2000" dirty="0"/>
          </a:p>
        </p:txBody>
      </p:sp>
      <p:sp>
        <p:nvSpPr>
          <p:cNvPr id="61" name="TextBox 60"/>
          <p:cNvSpPr txBox="1"/>
          <p:nvPr/>
        </p:nvSpPr>
        <p:spPr>
          <a:xfrm>
            <a:off x="6210807" y="628235"/>
            <a:ext cx="1108743" cy="400110"/>
          </a:xfrm>
          <a:prstGeom prst="rect">
            <a:avLst/>
          </a:prstGeom>
          <a:noFill/>
        </p:spPr>
        <p:txBody>
          <a:bodyPr wrap="square" rtlCol="0">
            <a:spAutoFit/>
          </a:bodyPr>
          <a:lstStyle/>
          <a:p>
            <a:r>
              <a:rPr lang="en-US" sz="2000" dirty="0" smtClean="0"/>
              <a:t>OUTPUT</a:t>
            </a:r>
            <a:endParaRPr lang="en-US" sz="2000" dirty="0"/>
          </a:p>
        </p:txBody>
      </p:sp>
      <p:sp>
        <p:nvSpPr>
          <p:cNvPr id="62" name="TextBox 61"/>
          <p:cNvSpPr txBox="1"/>
          <p:nvPr/>
        </p:nvSpPr>
        <p:spPr>
          <a:xfrm>
            <a:off x="5115605" y="628235"/>
            <a:ext cx="987120" cy="400110"/>
          </a:xfrm>
          <a:prstGeom prst="rect">
            <a:avLst/>
          </a:prstGeom>
          <a:noFill/>
        </p:spPr>
        <p:txBody>
          <a:bodyPr wrap="square" rtlCol="0">
            <a:spAutoFit/>
          </a:bodyPr>
          <a:lstStyle/>
          <a:p>
            <a:r>
              <a:rPr lang="en-US" sz="2000" dirty="0" smtClean="0"/>
              <a:t>INPUT</a:t>
            </a:r>
            <a:endParaRPr lang="en-US" sz="2000" dirty="0"/>
          </a:p>
        </p:txBody>
      </p:sp>
      <p:sp>
        <p:nvSpPr>
          <p:cNvPr id="76" name="TextBox 75"/>
          <p:cNvSpPr txBox="1"/>
          <p:nvPr/>
        </p:nvSpPr>
        <p:spPr>
          <a:xfrm>
            <a:off x="4278275" y="628235"/>
            <a:ext cx="837330" cy="400110"/>
          </a:xfrm>
          <a:prstGeom prst="rect">
            <a:avLst/>
          </a:prstGeom>
          <a:noFill/>
        </p:spPr>
        <p:txBody>
          <a:bodyPr wrap="square" rtlCol="0">
            <a:spAutoFit/>
          </a:bodyPr>
          <a:lstStyle/>
          <a:p>
            <a:r>
              <a:rPr lang="en-US" sz="2000" dirty="0" smtClean="0"/>
              <a:t>STACK</a:t>
            </a:r>
            <a:endParaRPr lang="en-US" sz="2000" dirty="0"/>
          </a:p>
        </p:txBody>
      </p:sp>
      <p:sp>
        <p:nvSpPr>
          <p:cNvPr id="77" name="TextBox 76"/>
          <p:cNvSpPr txBox="1"/>
          <p:nvPr/>
        </p:nvSpPr>
        <p:spPr>
          <a:xfrm>
            <a:off x="3169532" y="628235"/>
            <a:ext cx="1108743" cy="400110"/>
          </a:xfrm>
          <a:prstGeom prst="rect">
            <a:avLst/>
          </a:prstGeom>
          <a:noFill/>
        </p:spPr>
        <p:txBody>
          <a:bodyPr wrap="square" rtlCol="0">
            <a:spAutoFit/>
          </a:bodyPr>
          <a:lstStyle/>
          <a:p>
            <a:r>
              <a:rPr lang="en-US" sz="2000" dirty="0" smtClean="0"/>
              <a:t>OUTPUT</a:t>
            </a:r>
            <a:endParaRPr lang="en-US" sz="2000" dirty="0"/>
          </a:p>
        </p:txBody>
      </p:sp>
      <p:sp>
        <p:nvSpPr>
          <p:cNvPr id="78" name="TextBox 77"/>
          <p:cNvSpPr txBox="1"/>
          <p:nvPr/>
        </p:nvSpPr>
        <p:spPr>
          <a:xfrm>
            <a:off x="1946073" y="644863"/>
            <a:ext cx="987120" cy="400110"/>
          </a:xfrm>
          <a:prstGeom prst="rect">
            <a:avLst/>
          </a:prstGeom>
          <a:noFill/>
        </p:spPr>
        <p:txBody>
          <a:bodyPr wrap="square" rtlCol="0">
            <a:spAutoFit/>
          </a:bodyPr>
          <a:lstStyle/>
          <a:p>
            <a:r>
              <a:rPr lang="en-US" sz="2000" dirty="0" smtClean="0"/>
              <a:t>INPUT</a:t>
            </a:r>
            <a:endParaRPr lang="en-US" sz="2000" dirty="0"/>
          </a:p>
        </p:txBody>
      </p:sp>
      <p:sp>
        <p:nvSpPr>
          <p:cNvPr id="92" name="TextBox 91"/>
          <p:cNvSpPr txBox="1"/>
          <p:nvPr/>
        </p:nvSpPr>
        <p:spPr>
          <a:xfrm>
            <a:off x="1108743" y="644863"/>
            <a:ext cx="837330" cy="400110"/>
          </a:xfrm>
          <a:prstGeom prst="rect">
            <a:avLst/>
          </a:prstGeom>
          <a:noFill/>
        </p:spPr>
        <p:txBody>
          <a:bodyPr wrap="square" rtlCol="0">
            <a:spAutoFit/>
          </a:bodyPr>
          <a:lstStyle/>
          <a:p>
            <a:r>
              <a:rPr lang="en-US" sz="2000" dirty="0" smtClean="0"/>
              <a:t>STACK</a:t>
            </a:r>
            <a:endParaRPr lang="en-US" sz="2000" dirty="0"/>
          </a:p>
        </p:txBody>
      </p:sp>
      <p:sp>
        <p:nvSpPr>
          <p:cNvPr id="93" name="TextBox 92"/>
          <p:cNvSpPr txBox="1"/>
          <p:nvPr/>
        </p:nvSpPr>
        <p:spPr>
          <a:xfrm>
            <a:off x="0" y="644863"/>
            <a:ext cx="1108743" cy="400110"/>
          </a:xfrm>
          <a:prstGeom prst="rect">
            <a:avLst/>
          </a:prstGeom>
          <a:noFill/>
        </p:spPr>
        <p:txBody>
          <a:bodyPr wrap="square" rtlCol="0">
            <a:spAutoFit/>
          </a:bodyPr>
          <a:lstStyle/>
          <a:p>
            <a:r>
              <a:rPr lang="en-US" sz="2000" dirty="0" smtClean="0"/>
              <a:t>OUTPUT</a:t>
            </a:r>
            <a:endParaRPr lang="en-US" sz="2000" dirty="0"/>
          </a:p>
        </p:txBody>
      </p:sp>
      <p:sp>
        <p:nvSpPr>
          <p:cNvPr id="107" name="TextBox 106"/>
          <p:cNvSpPr txBox="1"/>
          <p:nvPr/>
        </p:nvSpPr>
        <p:spPr>
          <a:xfrm>
            <a:off x="7340584" y="3877551"/>
            <a:ext cx="837330" cy="400110"/>
          </a:xfrm>
          <a:prstGeom prst="rect">
            <a:avLst/>
          </a:prstGeom>
          <a:noFill/>
        </p:spPr>
        <p:txBody>
          <a:bodyPr wrap="square" rtlCol="0">
            <a:spAutoFit/>
          </a:bodyPr>
          <a:lstStyle/>
          <a:p>
            <a:r>
              <a:rPr lang="en-US" sz="2000" dirty="0" smtClean="0"/>
              <a:t>STACK</a:t>
            </a:r>
            <a:endParaRPr lang="en-US" sz="2000" dirty="0"/>
          </a:p>
        </p:txBody>
      </p:sp>
      <p:sp>
        <p:nvSpPr>
          <p:cNvPr id="108" name="TextBox 107"/>
          <p:cNvSpPr txBox="1"/>
          <p:nvPr/>
        </p:nvSpPr>
        <p:spPr>
          <a:xfrm>
            <a:off x="6231841" y="3877551"/>
            <a:ext cx="1108743" cy="400110"/>
          </a:xfrm>
          <a:prstGeom prst="rect">
            <a:avLst/>
          </a:prstGeom>
          <a:noFill/>
        </p:spPr>
        <p:txBody>
          <a:bodyPr wrap="square" rtlCol="0">
            <a:spAutoFit/>
          </a:bodyPr>
          <a:lstStyle/>
          <a:p>
            <a:r>
              <a:rPr lang="en-US" sz="2000" dirty="0" smtClean="0"/>
              <a:t>OUTPUT</a:t>
            </a:r>
            <a:endParaRPr lang="en-US" sz="2000" dirty="0"/>
          </a:p>
        </p:txBody>
      </p:sp>
      <p:sp>
        <p:nvSpPr>
          <p:cNvPr id="109" name="TextBox 108"/>
          <p:cNvSpPr txBox="1"/>
          <p:nvPr/>
        </p:nvSpPr>
        <p:spPr>
          <a:xfrm>
            <a:off x="5136639" y="3877551"/>
            <a:ext cx="987120" cy="400110"/>
          </a:xfrm>
          <a:prstGeom prst="rect">
            <a:avLst/>
          </a:prstGeom>
          <a:noFill/>
        </p:spPr>
        <p:txBody>
          <a:bodyPr wrap="square" rtlCol="0">
            <a:spAutoFit/>
          </a:bodyPr>
          <a:lstStyle/>
          <a:p>
            <a:r>
              <a:rPr lang="en-US" sz="2000" dirty="0" smtClean="0"/>
              <a:t>INPUT</a:t>
            </a:r>
            <a:endParaRPr lang="en-US" sz="2000" dirty="0"/>
          </a:p>
        </p:txBody>
      </p:sp>
      <p:sp>
        <p:nvSpPr>
          <p:cNvPr id="123" name="TextBox 122"/>
          <p:cNvSpPr txBox="1"/>
          <p:nvPr/>
        </p:nvSpPr>
        <p:spPr>
          <a:xfrm>
            <a:off x="4299309" y="3877551"/>
            <a:ext cx="837330" cy="400110"/>
          </a:xfrm>
          <a:prstGeom prst="rect">
            <a:avLst/>
          </a:prstGeom>
          <a:noFill/>
        </p:spPr>
        <p:txBody>
          <a:bodyPr wrap="square" rtlCol="0">
            <a:spAutoFit/>
          </a:bodyPr>
          <a:lstStyle/>
          <a:p>
            <a:r>
              <a:rPr lang="en-US" sz="2000" dirty="0" smtClean="0"/>
              <a:t>STACK</a:t>
            </a:r>
            <a:endParaRPr lang="en-US" sz="2000" dirty="0"/>
          </a:p>
        </p:txBody>
      </p:sp>
      <p:sp>
        <p:nvSpPr>
          <p:cNvPr id="124" name="TextBox 123"/>
          <p:cNvSpPr txBox="1"/>
          <p:nvPr/>
        </p:nvSpPr>
        <p:spPr>
          <a:xfrm>
            <a:off x="3190566" y="3877551"/>
            <a:ext cx="1108743" cy="400110"/>
          </a:xfrm>
          <a:prstGeom prst="rect">
            <a:avLst/>
          </a:prstGeom>
          <a:noFill/>
        </p:spPr>
        <p:txBody>
          <a:bodyPr wrap="square" rtlCol="0">
            <a:spAutoFit/>
          </a:bodyPr>
          <a:lstStyle/>
          <a:p>
            <a:r>
              <a:rPr lang="en-US" sz="2000" dirty="0" smtClean="0"/>
              <a:t>OUTPUT</a:t>
            </a:r>
            <a:endParaRPr lang="en-US" sz="2000" dirty="0"/>
          </a:p>
        </p:txBody>
      </p:sp>
      <p:sp>
        <p:nvSpPr>
          <p:cNvPr id="125" name="TextBox 124"/>
          <p:cNvSpPr txBox="1"/>
          <p:nvPr/>
        </p:nvSpPr>
        <p:spPr>
          <a:xfrm>
            <a:off x="1967107" y="3894179"/>
            <a:ext cx="987120" cy="400110"/>
          </a:xfrm>
          <a:prstGeom prst="rect">
            <a:avLst/>
          </a:prstGeom>
          <a:noFill/>
        </p:spPr>
        <p:txBody>
          <a:bodyPr wrap="square" rtlCol="0">
            <a:spAutoFit/>
          </a:bodyPr>
          <a:lstStyle/>
          <a:p>
            <a:r>
              <a:rPr lang="en-US" sz="2000" dirty="0" smtClean="0"/>
              <a:t>INPUT</a:t>
            </a:r>
            <a:endParaRPr lang="en-US" sz="2000" dirty="0"/>
          </a:p>
        </p:txBody>
      </p:sp>
      <p:sp>
        <p:nvSpPr>
          <p:cNvPr id="139" name="TextBox 138"/>
          <p:cNvSpPr txBox="1"/>
          <p:nvPr/>
        </p:nvSpPr>
        <p:spPr>
          <a:xfrm>
            <a:off x="1129777" y="3894179"/>
            <a:ext cx="837330" cy="400110"/>
          </a:xfrm>
          <a:prstGeom prst="rect">
            <a:avLst/>
          </a:prstGeom>
          <a:noFill/>
        </p:spPr>
        <p:txBody>
          <a:bodyPr wrap="square" rtlCol="0">
            <a:spAutoFit/>
          </a:bodyPr>
          <a:lstStyle/>
          <a:p>
            <a:r>
              <a:rPr lang="en-US" sz="2000" dirty="0" smtClean="0"/>
              <a:t>STACK</a:t>
            </a:r>
            <a:endParaRPr lang="en-US" sz="2000" dirty="0"/>
          </a:p>
        </p:txBody>
      </p:sp>
      <p:sp>
        <p:nvSpPr>
          <p:cNvPr id="140" name="TextBox 139"/>
          <p:cNvSpPr txBox="1"/>
          <p:nvPr/>
        </p:nvSpPr>
        <p:spPr>
          <a:xfrm>
            <a:off x="21034" y="3894179"/>
            <a:ext cx="1108743" cy="400110"/>
          </a:xfrm>
          <a:prstGeom prst="rect">
            <a:avLst/>
          </a:prstGeom>
          <a:noFill/>
        </p:spPr>
        <p:txBody>
          <a:bodyPr wrap="square" rtlCol="0">
            <a:spAutoFit/>
          </a:bodyPr>
          <a:lstStyle/>
          <a:p>
            <a:r>
              <a:rPr lang="en-US" sz="2000" dirty="0" smtClean="0"/>
              <a:t>OUTPUT</a:t>
            </a:r>
            <a:endParaRPr lang="en-US" sz="2000" dirty="0"/>
          </a:p>
        </p:txBody>
      </p:sp>
      <p:sp>
        <p:nvSpPr>
          <p:cNvPr id="141" name="TextBox 140"/>
          <p:cNvSpPr txBox="1"/>
          <p:nvPr/>
        </p:nvSpPr>
        <p:spPr>
          <a:xfrm>
            <a:off x="8168669" y="3877551"/>
            <a:ext cx="987120" cy="400110"/>
          </a:xfrm>
          <a:prstGeom prst="rect">
            <a:avLst/>
          </a:prstGeom>
          <a:noFill/>
        </p:spPr>
        <p:txBody>
          <a:bodyPr wrap="square" rtlCol="0">
            <a:spAutoFit/>
          </a:bodyPr>
          <a:lstStyle/>
          <a:p>
            <a:r>
              <a:rPr lang="en-US" sz="2000" dirty="0" smtClean="0"/>
              <a:t>INPUT</a:t>
            </a:r>
            <a:endParaRPr lang="en-US" sz="2000" dirty="0"/>
          </a:p>
        </p:txBody>
      </p:sp>
      <p:sp>
        <p:nvSpPr>
          <p:cNvPr id="142" name="TextBox 141"/>
          <p:cNvSpPr txBox="1"/>
          <p:nvPr/>
        </p:nvSpPr>
        <p:spPr>
          <a:xfrm>
            <a:off x="686741" y="166570"/>
            <a:ext cx="1646295" cy="461665"/>
          </a:xfrm>
          <a:prstGeom prst="rect">
            <a:avLst/>
          </a:prstGeom>
          <a:noFill/>
        </p:spPr>
        <p:txBody>
          <a:bodyPr wrap="square" rtlCol="0">
            <a:spAutoFit/>
          </a:bodyPr>
          <a:lstStyle/>
          <a:p>
            <a:r>
              <a:rPr lang="en-US" sz="2400" b="1" dirty="0" smtClean="0"/>
              <a:t>Dem </a:t>
            </a:r>
            <a:r>
              <a:rPr lang="en-US" sz="2400" b="1" dirty="0" err="1" smtClean="0"/>
              <a:t>Adj</a:t>
            </a:r>
            <a:r>
              <a:rPr lang="en-US" sz="2400" b="1" dirty="0" smtClean="0"/>
              <a:t> N</a:t>
            </a:r>
            <a:endParaRPr lang="en-US" sz="2400" i="1" dirty="0"/>
          </a:p>
        </p:txBody>
      </p:sp>
      <p:sp>
        <p:nvSpPr>
          <p:cNvPr id="143" name="TextBox 142"/>
          <p:cNvSpPr txBox="1"/>
          <p:nvPr/>
        </p:nvSpPr>
        <p:spPr>
          <a:xfrm>
            <a:off x="3755771" y="183198"/>
            <a:ext cx="1686320" cy="461665"/>
          </a:xfrm>
          <a:prstGeom prst="rect">
            <a:avLst/>
          </a:prstGeom>
          <a:noFill/>
        </p:spPr>
        <p:txBody>
          <a:bodyPr wrap="square" rtlCol="0">
            <a:spAutoFit/>
          </a:bodyPr>
          <a:lstStyle/>
          <a:p>
            <a:r>
              <a:rPr lang="en-US" sz="2400" b="1" dirty="0" smtClean="0"/>
              <a:t> Dem N </a:t>
            </a:r>
            <a:r>
              <a:rPr lang="en-US" sz="2400" b="1" dirty="0" err="1" smtClean="0"/>
              <a:t>Adj</a:t>
            </a:r>
            <a:endParaRPr lang="en-US" sz="2400" i="1" dirty="0"/>
          </a:p>
        </p:txBody>
      </p:sp>
      <p:sp>
        <p:nvSpPr>
          <p:cNvPr id="144" name="TextBox 143"/>
          <p:cNvSpPr txBox="1"/>
          <p:nvPr/>
        </p:nvSpPr>
        <p:spPr>
          <a:xfrm>
            <a:off x="6754520" y="183198"/>
            <a:ext cx="1932280" cy="461665"/>
          </a:xfrm>
          <a:prstGeom prst="rect">
            <a:avLst/>
          </a:prstGeom>
          <a:noFill/>
        </p:spPr>
        <p:txBody>
          <a:bodyPr wrap="square" rtlCol="0">
            <a:spAutoFit/>
          </a:bodyPr>
          <a:lstStyle/>
          <a:p>
            <a:r>
              <a:rPr lang="en-US" sz="2400" b="1" dirty="0" smtClean="0"/>
              <a:t>  </a:t>
            </a:r>
            <a:r>
              <a:rPr lang="en-US" sz="2400" b="1" dirty="0" err="1" smtClean="0"/>
              <a:t>Adj</a:t>
            </a:r>
            <a:r>
              <a:rPr lang="en-US" sz="2400" b="1" dirty="0" smtClean="0"/>
              <a:t> N Dem</a:t>
            </a:r>
            <a:endParaRPr lang="en-US" sz="2400" i="1" dirty="0"/>
          </a:p>
        </p:txBody>
      </p:sp>
      <p:sp>
        <p:nvSpPr>
          <p:cNvPr id="145" name="TextBox 144"/>
          <p:cNvSpPr txBox="1"/>
          <p:nvPr/>
        </p:nvSpPr>
        <p:spPr>
          <a:xfrm>
            <a:off x="3755772" y="3432514"/>
            <a:ext cx="2037128" cy="461665"/>
          </a:xfrm>
          <a:prstGeom prst="rect">
            <a:avLst/>
          </a:prstGeom>
          <a:noFill/>
        </p:spPr>
        <p:txBody>
          <a:bodyPr wrap="square" rtlCol="0">
            <a:spAutoFit/>
          </a:bodyPr>
          <a:lstStyle/>
          <a:p>
            <a:r>
              <a:rPr lang="en-US" sz="2400" b="1" dirty="0" smtClean="0"/>
              <a:t>  N Dem </a:t>
            </a:r>
            <a:r>
              <a:rPr lang="en-US" sz="2400" b="1" dirty="0" err="1" smtClean="0"/>
              <a:t>Adj</a:t>
            </a:r>
            <a:endParaRPr lang="en-US" sz="2400" i="1" dirty="0"/>
          </a:p>
        </p:txBody>
      </p:sp>
      <p:sp>
        <p:nvSpPr>
          <p:cNvPr id="146" name="TextBox 145"/>
          <p:cNvSpPr txBox="1"/>
          <p:nvPr/>
        </p:nvSpPr>
        <p:spPr>
          <a:xfrm>
            <a:off x="6905037" y="3415886"/>
            <a:ext cx="1781763" cy="461665"/>
          </a:xfrm>
          <a:prstGeom prst="rect">
            <a:avLst/>
          </a:prstGeom>
          <a:noFill/>
        </p:spPr>
        <p:txBody>
          <a:bodyPr wrap="square" rtlCol="0">
            <a:spAutoFit/>
          </a:bodyPr>
          <a:lstStyle/>
          <a:p>
            <a:r>
              <a:rPr lang="en-US" sz="2400" b="1" dirty="0" smtClean="0"/>
              <a:t> N </a:t>
            </a:r>
            <a:r>
              <a:rPr lang="en-US" sz="2400" b="1" dirty="0" err="1" smtClean="0"/>
              <a:t>Adj</a:t>
            </a:r>
            <a:r>
              <a:rPr lang="en-US" sz="2400" b="1" smtClean="0"/>
              <a:t> Dem</a:t>
            </a:r>
            <a:endParaRPr lang="en-US" sz="2400" i="1" dirty="0"/>
          </a:p>
        </p:txBody>
      </p:sp>
      <p:sp>
        <p:nvSpPr>
          <p:cNvPr id="156" name="Cube 155"/>
          <p:cNvSpPr/>
          <p:nvPr/>
        </p:nvSpPr>
        <p:spPr>
          <a:xfrm>
            <a:off x="6470559" y="1399462"/>
            <a:ext cx="690759" cy="576343"/>
          </a:xfrm>
          <a:prstGeom prst="cub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
        <p:nvSpPr>
          <p:cNvPr id="159" name="Cube 158"/>
          <p:cNvSpPr/>
          <p:nvPr/>
        </p:nvSpPr>
        <p:spPr>
          <a:xfrm>
            <a:off x="3429284" y="1399462"/>
            <a:ext cx="690759" cy="576343"/>
          </a:xfrm>
          <a:prstGeom prst="cub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
        <p:nvSpPr>
          <p:cNvPr id="162" name="Cube 161"/>
          <p:cNvSpPr/>
          <p:nvPr/>
        </p:nvSpPr>
        <p:spPr>
          <a:xfrm>
            <a:off x="259752" y="1399462"/>
            <a:ext cx="690759" cy="576343"/>
          </a:xfrm>
          <a:prstGeom prst="cub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
        <p:nvSpPr>
          <p:cNvPr id="45" name="&quot;No&quot; Symbol 44"/>
          <p:cNvSpPr/>
          <p:nvPr/>
        </p:nvSpPr>
        <p:spPr>
          <a:xfrm>
            <a:off x="21034" y="4294289"/>
            <a:ext cx="1238338" cy="2177071"/>
          </a:xfrm>
          <a:prstGeom prst="noSmoking">
            <a:avLst>
              <a:gd name="adj" fmla="val 474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6" name="Rectangle 45"/>
          <p:cNvSpPr/>
          <p:nvPr/>
        </p:nvSpPr>
        <p:spPr>
          <a:xfrm>
            <a:off x="1308920" y="4436167"/>
            <a:ext cx="1316373" cy="830997"/>
          </a:xfrm>
          <a:prstGeom prst="rect">
            <a:avLst/>
          </a:prstGeom>
        </p:spPr>
        <p:txBody>
          <a:bodyPr wrap="square">
            <a:spAutoFit/>
          </a:bodyPr>
          <a:lstStyle/>
          <a:p>
            <a:r>
              <a:rPr lang="en-US" sz="4800" b="0" i="0" dirty="0" smtClean="0">
                <a:latin typeface="Zapf Dingbats"/>
                <a:ea typeface="Zapf Dingbats"/>
                <a:cs typeface="Zapf Dingbats"/>
              </a:rPr>
              <a:t>✖</a:t>
            </a:r>
            <a:endParaRPr lang="en-US" sz="4800" dirty="0"/>
          </a:p>
        </p:txBody>
      </p:sp>
      <p:sp>
        <p:nvSpPr>
          <p:cNvPr id="55" name="Frame 54"/>
          <p:cNvSpPr/>
          <p:nvPr/>
        </p:nvSpPr>
        <p:spPr>
          <a:xfrm>
            <a:off x="3133984" y="4277661"/>
            <a:ext cx="1275951" cy="2193699"/>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6" name="Rectangle 55"/>
          <p:cNvSpPr/>
          <p:nvPr/>
        </p:nvSpPr>
        <p:spPr>
          <a:xfrm>
            <a:off x="4478452" y="4423663"/>
            <a:ext cx="1316373" cy="830997"/>
          </a:xfrm>
          <a:prstGeom prst="rect">
            <a:avLst/>
          </a:prstGeom>
        </p:spPr>
        <p:txBody>
          <a:bodyPr wrap="square">
            <a:spAutoFit/>
          </a:bodyPr>
          <a:lstStyle/>
          <a:p>
            <a:r>
              <a:rPr lang="en-US" sz="4800" b="0" i="0" dirty="0" smtClean="0">
                <a:latin typeface="Zapf Dingbats"/>
                <a:ea typeface="Zapf Dingbats"/>
                <a:cs typeface="Zapf Dingbats"/>
              </a:rPr>
              <a:t>✔</a:t>
            </a:r>
            <a:endParaRPr lang="en-US" sz="4800" dirty="0"/>
          </a:p>
        </p:txBody>
      </p:sp>
      <p:sp>
        <p:nvSpPr>
          <p:cNvPr id="57" name="Frame 56"/>
          <p:cNvSpPr/>
          <p:nvPr/>
        </p:nvSpPr>
        <p:spPr>
          <a:xfrm>
            <a:off x="3133984" y="1044973"/>
            <a:ext cx="1275951" cy="2193699"/>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8" name="Frame 57"/>
          <p:cNvSpPr/>
          <p:nvPr/>
        </p:nvSpPr>
        <p:spPr>
          <a:xfrm>
            <a:off x="6210807" y="4277661"/>
            <a:ext cx="1275951" cy="2193699"/>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9" name="Frame 58"/>
          <p:cNvSpPr/>
          <p:nvPr/>
        </p:nvSpPr>
        <p:spPr>
          <a:xfrm>
            <a:off x="-16579" y="1044973"/>
            <a:ext cx="1275951" cy="2193699"/>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3" name="Frame 62"/>
          <p:cNvSpPr/>
          <p:nvPr/>
        </p:nvSpPr>
        <p:spPr>
          <a:xfrm>
            <a:off x="6210807" y="1028345"/>
            <a:ext cx="1275951" cy="2193699"/>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4" name="Rectangle 63"/>
          <p:cNvSpPr/>
          <p:nvPr/>
        </p:nvSpPr>
        <p:spPr>
          <a:xfrm>
            <a:off x="7519727" y="4436167"/>
            <a:ext cx="1316373" cy="830997"/>
          </a:xfrm>
          <a:prstGeom prst="rect">
            <a:avLst/>
          </a:prstGeom>
        </p:spPr>
        <p:txBody>
          <a:bodyPr wrap="square">
            <a:spAutoFit/>
          </a:bodyPr>
          <a:lstStyle/>
          <a:p>
            <a:r>
              <a:rPr lang="en-US" sz="4800" b="0" i="0" dirty="0" smtClean="0">
                <a:latin typeface="Zapf Dingbats"/>
                <a:ea typeface="Zapf Dingbats"/>
                <a:cs typeface="Zapf Dingbats"/>
              </a:rPr>
              <a:t>✔</a:t>
            </a:r>
            <a:endParaRPr lang="en-US" sz="4800" dirty="0"/>
          </a:p>
        </p:txBody>
      </p:sp>
      <p:sp>
        <p:nvSpPr>
          <p:cNvPr id="65" name="Rectangle 64"/>
          <p:cNvSpPr/>
          <p:nvPr/>
        </p:nvSpPr>
        <p:spPr>
          <a:xfrm>
            <a:off x="4478452" y="1044973"/>
            <a:ext cx="1316373" cy="830997"/>
          </a:xfrm>
          <a:prstGeom prst="rect">
            <a:avLst/>
          </a:prstGeom>
        </p:spPr>
        <p:txBody>
          <a:bodyPr wrap="square">
            <a:spAutoFit/>
          </a:bodyPr>
          <a:lstStyle/>
          <a:p>
            <a:r>
              <a:rPr lang="en-US" sz="4800" b="0" i="0" dirty="0" smtClean="0">
                <a:latin typeface="Zapf Dingbats"/>
                <a:ea typeface="Zapf Dingbats"/>
                <a:cs typeface="Zapf Dingbats"/>
              </a:rPr>
              <a:t>✔</a:t>
            </a:r>
            <a:endParaRPr lang="en-US" sz="4800" dirty="0"/>
          </a:p>
        </p:txBody>
      </p:sp>
      <p:sp>
        <p:nvSpPr>
          <p:cNvPr id="66" name="Rectangle 65"/>
          <p:cNvSpPr/>
          <p:nvPr/>
        </p:nvSpPr>
        <p:spPr>
          <a:xfrm>
            <a:off x="7517802" y="1044973"/>
            <a:ext cx="1316373" cy="830997"/>
          </a:xfrm>
          <a:prstGeom prst="rect">
            <a:avLst/>
          </a:prstGeom>
        </p:spPr>
        <p:txBody>
          <a:bodyPr wrap="square">
            <a:spAutoFit/>
          </a:bodyPr>
          <a:lstStyle/>
          <a:p>
            <a:r>
              <a:rPr lang="en-US" sz="4800" b="0" i="0" dirty="0" smtClean="0">
                <a:latin typeface="Zapf Dingbats"/>
                <a:ea typeface="Zapf Dingbats"/>
                <a:cs typeface="Zapf Dingbats"/>
              </a:rPr>
              <a:t>✔</a:t>
            </a:r>
            <a:endParaRPr lang="en-US" sz="4800" dirty="0"/>
          </a:p>
        </p:txBody>
      </p:sp>
      <p:sp>
        <p:nvSpPr>
          <p:cNvPr id="68" name="Cube 67"/>
          <p:cNvSpPr/>
          <p:nvPr/>
        </p:nvSpPr>
        <p:spPr>
          <a:xfrm>
            <a:off x="8143416" y="2163540"/>
            <a:ext cx="690759" cy="576343"/>
          </a:xfrm>
          <a:prstGeom prst="cub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
        <p:nvSpPr>
          <p:cNvPr id="69" name="Cube 68"/>
          <p:cNvSpPr/>
          <p:nvPr/>
        </p:nvSpPr>
        <p:spPr>
          <a:xfrm>
            <a:off x="8143416" y="1756225"/>
            <a:ext cx="690759" cy="576343"/>
          </a:xfrm>
          <a:prstGeom prst="cube">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a:t>
            </a:r>
            <a:endParaRPr lang="en-US" dirty="0"/>
          </a:p>
        </p:txBody>
      </p:sp>
      <p:sp>
        <p:nvSpPr>
          <p:cNvPr id="70" name="Cube 69"/>
          <p:cNvSpPr/>
          <p:nvPr/>
        </p:nvSpPr>
        <p:spPr>
          <a:xfrm>
            <a:off x="8143416" y="1344859"/>
            <a:ext cx="690759" cy="576343"/>
          </a:xfrm>
          <a:prstGeom prst="cube">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71" name="Cube 70"/>
          <p:cNvSpPr/>
          <p:nvPr/>
        </p:nvSpPr>
        <p:spPr>
          <a:xfrm>
            <a:off x="5102141" y="2163540"/>
            <a:ext cx="690759" cy="576343"/>
          </a:xfrm>
          <a:prstGeom prst="cube">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72" name="Cube 71"/>
          <p:cNvSpPr/>
          <p:nvPr/>
        </p:nvSpPr>
        <p:spPr>
          <a:xfrm>
            <a:off x="5102141" y="1756225"/>
            <a:ext cx="690759" cy="576343"/>
          </a:xfrm>
          <a:prstGeom prst="cube">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a:t>
            </a:r>
            <a:endParaRPr lang="en-US" dirty="0"/>
          </a:p>
        </p:txBody>
      </p:sp>
      <p:sp>
        <p:nvSpPr>
          <p:cNvPr id="73" name="Cube 72"/>
          <p:cNvSpPr/>
          <p:nvPr/>
        </p:nvSpPr>
        <p:spPr>
          <a:xfrm>
            <a:off x="5102141" y="1344859"/>
            <a:ext cx="690759" cy="576343"/>
          </a:xfrm>
          <a:prstGeom prst="cub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
        <p:nvSpPr>
          <p:cNvPr id="74" name="Cube 73"/>
          <p:cNvSpPr/>
          <p:nvPr/>
        </p:nvSpPr>
        <p:spPr>
          <a:xfrm>
            <a:off x="1932609" y="2180168"/>
            <a:ext cx="690759" cy="576343"/>
          </a:xfrm>
          <a:prstGeom prst="cube">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a:t>
            </a:r>
            <a:endParaRPr lang="en-US" dirty="0"/>
          </a:p>
        </p:txBody>
      </p:sp>
      <p:sp>
        <p:nvSpPr>
          <p:cNvPr id="75" name="Cube 74"/>
          <p:cNvSpPr/>
          <p:nvPr/>
        </p:nvSpPr>
        <p:spPr>
          <a:xfrm>
            <a:off x="1932609" y="1756225"/>
            <a:ext cx="690759" cy="576343"/>
          </a:xfrm>
          <a:prstGeom prst="cube">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79" name="Cube 78"/>
          <p:cNvSpPr/>
          <p:nvPr/>
        </p:nvSpPr>
        <p:spPr>
          <a:xfrm>
            <a:off x="1932609" y="1361487"/>
            <a:ext cx="690759" cy="576343"/>
          </a:xfrm>
          <a:prstGeom prst="cub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
        <p:nvSpPr>
          <p:cNvPr id="80" name="Cube 79"/>
          <p:cNvSpPr/>
          <p:nvPr/>
        </p:nvSpPr>
        <p:spPr>
          <a:xfrm>
            <a:off x="8143416" y="5416907"/>
            <a:ext cx="690759" cy="576343"/>
          </a:xfrm>
          <a:prstGeom prst="cub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
        <p:nvSpPr>
          <p:cNvPr id="81" name="Cube 80"/>
          <p:cNvSpPr/>
          <p:nvPr/>
        </p:nvSpPr>
        <p:spPr>
          <a:xfrm>
            <a:off x="8143416" y="5005541"/>
            <a:ext cx="690759" cy="576343"/>
          </a:xfrm>
          <a:prstGeom prst="cube">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82" name="Cube 81"/>
          <p:cNvSpPr/>
          <p:nvPr/>
        </p:nvSpPr>
        <p:spPr>
          <a:xfrm>
            <a:off x="8143416" y="4598226"/>
            <a:ext cx="690759" cy="576343"/>
          </a:xfrm>
          <a:prstGeom prst="cube">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a:t>
            </a:r>
            <a:endParaRPr lang="en-US" dirty="0"/>
          </a:p>
        </p:txBody>
      </p:sp>
      <p:sp>
        <p:nvSpPr>
          <p:cNvPr id="83" name="Cube 82"/>
          <p:cNvSpPr/>
          <p:nvPr/>
        </p:nvSpPr>
        <p:spPr>
          <a:xfrm>
            <a:off x="5136639" y="5429484"/>
            <a:ext cx="690759" cy="576343"/>
          </a:xfrm>
          <a:prstGeom prst="cube">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84" name="Cube 83"/>
          <p:cNvSpPr/>
          <p:nvPr/>
        </p:nvSpPr>
        <p:spPr>
          <a:xfrm>
            <a:off x="5136639" y="5034746"/>
            <a:ext cx="690759" cy="576343"/>
          </a:xfrm>
          <a:prstGeom prst="cub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
        <p:nvSpPr>
          <p:cNvPr id="85" name="Cube 84"/>
          <p:cNvSpPr/>
          <p:nvPr/>
        </p:nvSpPr>
        <p:spPr>
          <a:xfrm>
            <a:off x="5136639" y="4594175"/>
            <a:ext cx="690759" cy="576343"/>
          </a:xfrm>
          <a:prstGeom prst="cube">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a:t>
            </a:r>
            <a:endParaRPr lang="en-US" dirty="0"/>
          </a:p>
        </p:txBody>
      </p:sp>
      <p:sp>
        <p:nvSpPr>
          <p:cNvPr id="86" name="Cube 85"/>
          <p:cNvSpPr/>
          <p:nvPr/>
        </p:nvSpPr>
        <p:spPr>
          <a:xfrm>
            <a:off x="1953643" y="5416907"/>
            <a:ext cx="690759" cy="576343"/>
          </a:xfrm>
          <a:prstGeom prst="cube">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a:t>
            </a:r>
            <a:endParaRPr lang="en-US" dirty="0"/>
          </a:p>
        </p:txBody>
      </p:sp>
      <p:sp>
        <p:nvSpPr>
          <p:cNvPr id="87" name="Cube 86"/>
          <p:cNvSpPr/>
          <p:nvPr/>
        </p:nvSpPr>
        <p:spPr>
          <a:xfrm>
            <a:off x="1953643" y="5005541"/>
            <a:ext cx="690759" cy="576343"/>
          </a:xfrm>
          <a:prstGeom prst="cub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sp>
        <p:nvSpPr>
          <p:cNvPr id="88" name="Cube 87"/>
          <p:cNvSpPr/>
          <p:nvPr/>
        </p:nvSpPr>
        <p:spPr>
          <a:xfrm>
            <a:off x="1946073" y="4594175"/>
            <a:ext cx="690759" cy="576343"/>
          </a:xfrm>
          <a:prstGeom prst="cube">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a:t>
            </a:r>
            <a:endParaRPr lang="en-US" dirty="0"/>
          </a:p>
        </p:txBody>
      </p:sp>
      <p:sp>
        <p:nvSpPr>
          <p:cNvPr id="67" name="Rectangle 66"/>
          <p:cNvSpPr/>
          <p:nvPr/>
        </p:nvSpPr>
        <p:spPr>
          <a:xfrm>
            <a:off x="1308920" y="1044973"/>
            <a:ext cx="1316373" cy="830997"/>
          </a:xfrm>
          <a:prstGeom prst="rect">
            <a:avLst/>
          </a:prstGeom>
        </p:spPr>
        <p:txBody>
          <a:bodyPr wrap="square">
            <a:spAutoFit/>
          </a:bodyPr>
          <a:lstStyle/>
          <a:p>
            <a:r>
              <a:rPr lang="en-US" sz="4800" b="0" i="0" dirty="0" smtClean="0">
                <a:latin typeface="Zapf Dingbats"/>
                <a:ea typeface="Zapf Dingbats"/>
                <a:cs typeface="Zapf Dingbats"/>
              </a:rPr>
              <a:t>✔</a:t>
            </a:r>
            <a:endParaRPr lang="en-US" sz="4800" dirty="0"/>
          </a:p>
        </p:txBody>
      </p:sp>
      <p:sp>
        <p:nvSpPr>
          <p:cNvPr id="89" name="Date Placeholder 88"/>
          <p:cNvSpPr>
            <a:spLocks noGrp="1"/>
          </p:cNvSpPr>
          <p:nvPr>
            <p:ph type="dt" sz="half" idx="10"/>
          </p:nvPr>
        </p:nvSpPr>
        <p:spPr/>
        <p:txBody>
          <a:bodyPr/>
          <a:lstStyle/>
          <a:p>
            <a:r>
              <a:rPr lang="en-US" smtClean="0"/>
              <a:t>10/7/2016</a:t>
            </a:r>
            <a:endParaRPr lang="en-US"/>
          </a:p>
        </p:txBody>
      </p:sp>
      <p:sp>
        <p:nvSpPr>
          <p:cNvPr id="90" name="Footer Placeholder 89"/>
          <p:cNvSpPr>
            <a:spLocks noGrp="1"/>
          </p:cNvSpPr>
          <p:nvPr>
            <p:ph type="ftr" sz="quarter" idx="11"/>
          </p:nvPr>
        </p:nvSpPr>
        <p:spPr/>
        <p:txBody>
          <a:bodyPr/>
          <a:lstStyle/>
          <a:p>
            <a:r>
              <a:rPr lang="en-US" smtClean="0"/>
              <a:t>ULTRA – LCUGA    D P Medeiros</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 name="Cube 146"/>
          <p:cNvSpPr/>
          <p:nvPr/>
        </p:nvSpPr>
        <p:spPr>
          <a:xfrm>
            <a:off x="6491593" y="5429484"/>
            <a:ext cx="690759" cy="576343"/>
          </a:xfrm>
          <a:prstGeom prst="cube">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a:t>
            </a:r>
          </a:p>
        </p:txBody>
      </p:sp>
      <p:sp>
        <p:nvSpPr>
          <p:cNvPr id="148" name="Cube 147"/>
          <p:cNvSpPr/>
          <p:nvPr/>
        </p:nvSpPr>
        <p:spPr>
          <a:xfrm>
            <a:off x="6491593" y="5034746"/>
            <a:ext cx="690759" cy="576343"/>
          </a:xfrm>
          <a:prstGeom prst="cube">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a:t>
            </a:r>
            <a:endParaRPr lang="en-US" dirty="0"/>
          </a:p>
        </p:txBody>
      </p:sp>
      <p:sp>
        <p:nvSpPr>
          <p:cNvPr id="150" name="Cube 149"/>
          <p:cNvSpPr/>
          <p:nvPr/>
        </p:nvSpPr>
        <p:spPr>
          <a:xfrm>
            <a:off x="3450318" y="5429484"/>
            <a:ext cx="690759" cy="576343"/>
          </a:xfrm>
          <a:prstGeom prst="cube">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a:t>
            </a:r>
          </a:p>
        </p:txBody>
      </p:sp>
      <p:sp>
        <p:nvSpPr>
          <p:cNvPr id="151" name="Cube 150"/>
          <p:cNvSpPr/>
          <p:nvPr/>
        </p:nvSpPr>
        <p:spPr>
          <a:xfrm>
            <a:off x="3450318" y="5034746"/>
            <a:ext cx="690759" cy="576343"/>
          </a:xfrm>
          <a:prstGeom prst="cube">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a:t>
            </a:r>
            <a:endParaRPr lang="en-US" dirty="0"/>
          </a:p>
        </p:txBody>
      </p:sp>
      <p:sp>
        <p:nvSpPr>
          <p:cNvPr id="153" name="Cube 152"/>
          <p:cNvSpPr/>
          <p:nvPr/>
        </p:nvSpPr>
        <p:spPr>
          <a:xfrm>
            <a:off x="280786" y="5429484"/>
            <a:ext cx="690759" cy="576343"/>
          </a:xfrm>
          <a:prstGeom prst="cube">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a:t>
            </a:r>
            <a:endParaRPr lang="en-US" dirty="0"/>
          </a:p>
        </p:txBody>
      </p:sp>
      <p:sp>
        <p:nvSpPr>
          <p:cNvPr id="154" name="Cube 153"/>
          <p:cNvSpPr/>
          <p:nvPr/>
        </p:nvSpPr>
        <p:spPr>
          <a:xfrm>
            <a:off x="280786" y="5018118"/>
            <a:ext cx="690759" cy="576343"/>
          </a:xfrm>
          <a:prstGeom prst="cube">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a:t>
            </a:r>
          </a:p>
        </p:txBody>
      </p:sp>
      <p:sp>
        <p:nvSpPr>
          <p:cNvPr id="157" name="Cube 156"/>
          <p:cNvSpPr/>
          <p:nvPr/>
        </p:nvSpPr>
        <p:spPr>
          <a:xfrm>
            <a:off x="6470559" y="2180168"/>
            <a:ext cx="690759" cy="576343"/>
          </a:xfrm>
          <a:prstGeom prst="cube">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a:t>
            </a:r>
          </a:p>
        </p:txBody>
      </p:sp>
      <p:sp>
        <p:nvSpPr>
          <p:cNvPr id="158" name="Cube 157"/>
          <p:cNvSpPr/>
          <p:nvPr/>
        </p:nvSpPr>
        <p:spPr>
          <a:xfrm>
            <a:off x="6470559" y="1785430"/>
            <a:ext cx="690759" cy="576343"/>
          </a:xfrm>
          <a:prstGeom prst="cube">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a:t>
            </a:r>
            <a:endParaRPr lang="en-US" dirty="0"/>
          </a:p>
        </p:txBody>
      </p:sp>
      <p:sp>
        <p:nvSpPr>
          <p:cNvPr id="160" name="Cube 159"/>
          <p:cNvSpPr/>
          <p:nvPr/>
        </p:nvSpPr>
        <p:spPr>
          <a:xfrm>
            <a:off x="3429284" y="2180168"/>
            <a:ext cx="690759" cy="576343"/>
          </a:xfrm>
          <a:prstGeom prst="cube">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a:t>
            </a:r>
          </a:p>
        </p:txBody>
      </p:sp>
      <p:sp>
        <p:nvSpPr>
          <p:cNvPr id="161" name="Cube 160"/>
          <p:cNvSpPr/>
          <p:nvPr/>
        </p:nvSpPr>
        <p:spPr>
          <a:xfrm>
            <a:off x="3429284" y="1785430"/>
            <a:ext cx="690759" cy="576343"/>
          </a:xfrm>
          <a:prstGeom prst="cube">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a:t>
            </a:r>
            <a:endParaRPr lang="en-US" dirty="0"/>
          </a:p>
        </p:txBody>
      </p:sp>
      <p:sp>
        <p:nvSpPr>
          <p:cNvPr id="163" name="Cube 162"/>
          <p:cNvSpPr/>
          <p:nvPr/>
        </p:nvSpPr>
        <p:spPr>
          <a:xfrm>
            <a:off x="259752" y="2180168"/>
            <a:ext cx="690759" cy="576343"/>
          </a:xfrm>
          <a:prstGeom prst="cube">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a:t>
            </a:r>
          </a:p>
        </p:txBody>
      </p:sp>
      <p:sp>
        <p:nvSpPr>
          <p:cNvPr id="164" name="Cube 163"/>
          <p:cNvSpPr/>
          <p:nvPr/>
        </p:nvSpPr>
        <p:spPr>
          <a:xfrm>
            <a:off x="259752" y="1785430"/>
            <a:ext cx="690759" cy="576343"/>
          </a:xfrm>
          <a:prstGeom prst="cube">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a:t>
            </a:r>
            <a:endParaRPr lang="en-US" dirty="0"/>
          </a:p>
        </p:txBody>
      </p:sp>
      <p:sp>
        <p:nvSpPr>
          <p:cNvPr id="149" name="Cube 148"/>
          <p:cNvSpPr/>
          <p:nvPr/>
        </p:nvSpPr>
        <p:spPr>
          <a:xfrm>
            <a:off x="6491593" y="4632150"/>
            <a:ext cx="690759" cy="576343"/>
          </a:xfrm>
          <a:prstGeom prst="cub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a:t>
            </a:r>
            <a:endParaRPr lang="en-US" dirty="0"/>
          </a:p>
        </p:txBody>
      </p:sp>
      <p:sp>
        <p:nvSpPr>
          <p:cNvPr id="152" name="Cube 151"/>
          <p:cNvSpPr/>
          <p:nvPr/>
        </p:nvSpPr>
        <p:spPr>
          <a:xfrm>
            <a:off x="3450318" y="4632150"/>
            <a:ext cx="690759" cy="576343"/>
          </a:xfrm>
          <a:prstGeom prst="cub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a:t>
            </a:r>
            <a:endParaRPr lang="en-US" dirty="0"/>
          </a:p>
        </p:txBody>
      </p:sp>
      <p:sp>
        <p:nvSpPr>
          <p:cNvPr id="155" name="Cube 154"/>
          <p:cNvSpPr/>
          <p:nvPr/>
        </p:nvSpPr>
        <p:spPr>
          <a:xfrm>
            <a:off x="280786" y="4632150"/>
            <a:ext cx="690759" cy="576343"/>
          </a:xfrm>
          <a:prstGeom prst="cub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a:t>
            </a:r>
            <a:endParaRPr lang="en-US" dirty="0"/>
          </a:p>
        </p:txBody>
      </p:sp>
      <p:sp>
        <p:nvSpPr>
          <p:cNvPr id="12" name="TextBox 11"/>
          <p:cNvSpPr txBox="1"/>
          <p:nvPr/>
        </p:nvSpPr>
        <p:spPr>
          <a:xfrm>
            <a:off x="8156880" y="628235"/>
            <a:ext cx="987120" cy="400110"/>
          </a:xfrm>
          <a:prstGeom prst="rect">
            <a:avLst/>
          </a:prstGeom>
          <a:noFill/>
        </p:spPr>
        <p:txBody>
          <a:bodyPr wrap="square" rtlCol="0">
            <a:spAutoFit/>
          </a:bodyPr>
          <a:lstStyle/>
          <a:p>
            <a:r>
              <a:rPr lang="en-US" sz="2000" dirty="0" smtClean="0"/>
              <a:t>INPUT</a:t>
            </a:r>
            <a:endParaRPr lang="en-US" sz="2000" dirty="0"/>
          </a:p>
        </p:txBody>
      </p:sp>
      <p:sp>
        <p:nvSpPr>
          <p:cNvPr id="36" name="Slide Number Placeholder 35"/>
          <p:cNvSpPr>
            <a:spLocks noGrp="1"/>
          </p:cNvSpPr>
          <p:nvPr>
            <p:ph type="sldNum" sz="quarter" idx="12"/>
          </p:nvPr>
        </p:nvSpPr>
        <p:spPr/>
        <p:txBody>
          <a:bodyPr/>
          <a:lstStyle/>
          <a:p>
            <a:fld id="{351F8DB9-AF54-C54D-9675-F6C0BA15D140}" type="slidenum">
              <a:rPr lang="en-US" smtClean="0"/>
              <a:pPr/>
              <a:t>28</a:t>
            </a:fld>
            <a:endParaRPr lang="en-US"/>
          </a:p>
        </p:txBody>
      </p:sp>
      <p:sp>
        <p:nvSpPr>
          <p:cNvPr id="37" name="TextBox 36"/>
          <p:cNvSpPr txBox="1"/>
          <p:nvPr/>
        </p:nvSpPr>
        <p:spPr>
          <a:xfrm>
            <a:off x="971545" y="3432514"/>
            <a:ext cx="974528" cy="461665"/>
          </a:xfrm>
          <a:prstGeom prst="rect">
            <a:avLst/>
          </a:prstGeom>
          <a:noFill/>
        </p:spPr>
        <p:txBody>
          <a:bodyPr wrap="square" rtlCol="0">
            <a:spAutoFit/>
          </a:bodyPr>
          <a:lstStyle/>
          <a:p>
            <a:r>
              <a:rPr lang="en-US" sz="2400" b="1" dirty="0" smtClean="0"/>
              <a:t> *OSV</a:t>
            </a:r>
            <a:endParaRPr lang="en-US" sz="2400" i="1" dirty="0"/>
          </a:p>
        </p:txBody>
      </p:sp>
      <p:sp>
        <p:nvSpPr>
          <p:cNvPr id="60" name="TextBox 59"/>
          <p:cNvSpPr txBox="1"/>
          <p:nvPr/>
        </p:nvSpPr>
        <p:spPr>
          <a:xfrm>
            <a:off x="7319550" y="628235"/>
            <a:ext cx="837330" cy="400110"/>
          </a:xfrm>
          <a:prstGeom prst="rect">
            <a:avLst/>
          </a:prstGeom>
          <a:noFill/>
        </p:spPr>
        <p:txBody>
          <a:bodyPr wrap="square" rtlCol="0">
            <a:spAutoFit/>
          </a:bodyPr>
          <a:lstStyle/>
          <a:p>
            <a:r>
              <a:rPr lang="en-US" sz="2000" dirty="0" smtClean="0"/>
              <a:t>STACK</a:t>
            </a:r>
            <a:endParaRPr lang="en-US" sz="2000" dirty="0"/>
          </a:p>
        </p:txBody>
      </p:sp>
      <p:sp>
        <p:nvSpPr>
          <p:cNvPr id="61" name="TextBox 60"/>
          <p:cNvSpPr txBox="1"/>
          <p:nvPr/>
        </p:nvSpPr>
        <p:spPr>
          <a:xfrm>
            <a:off x="6210807" y="628235"/>
            <a:ext cx="1108743" cy="400110"/>
          </a:xfrm>
          <a:prstGeom prst="rect">
            <a:avLst/>
          </a:prstGeom>
          <a:noFill/>
        </p:spPr>
        <p:txBody>
          <a:bodyPr wrap="square" rtlCol="0">
            <a:spAutoFit/>
          </a:bodyPr>
          <a:lstStyle/>
          <a:p>
            <a:r>
              <a:rPr lang="en-US" sz="2000" dirty="0" smtClean="0"/>
              <a:t>OUTPUT</a:t>
            </a:r>
            <a:endParaRPr lang="en-US" sz="2000" dirty="0"/>
          </a:p>
        </p:txBody>
      </p:sp>
      <p:sp>
        <p:nvSpPr>
          <p:cNvPr id="62" name="TextBox 61"/>
          <p:cNvSpPr txBox="1"/>
          <p:nvPr/>
        </p:nvSpPr>
        <p:spPr>
          <a:xfrm>
            <a:off x="5115605" y="628235"/>
            <a:ext cx="987120" cy="400110"/>
          </a:xfrm>
          <a:prstGeom prst="rect">
            <a:avLst/>
          </a:prstGeom>
          <a:noFill/>
        </p:spPr>
        <p:txBody>
          <a:bodyPr wrap="square" rtlCol="0">
            <a:spAutoFit/>
          </a:bodyPr>
          <a:lstStyle/>
          <a:p>
            <a:r>
              <a:rPr lang="en-US" sz="2000" dirty="0" smtClean="0"/>
              <a:t>INPUT</a:t>
            </a:r>
            <a:endParaRPr lang="en-US" sz="2000" dirty="0"/>
          </a:p>
        </p:txBody>
      </p:sp>
      <p:sp>
        <p:nvSpPr>
          <p:cNvPr id="76" name="TextBox 75"/>
          <p:cNvSpPr txBox="1"/>
          <p:nvPr/>
        </p:nvSpPr>
        <p:spPr>
          <a:xfrm>
            <a:off x="4278275" y="628235"/>
            <a:ext cx="837330" cy="400110"/>
          </a:xfrm>
          <a:prstGeom prst="rect">
            <a:avLst/>
          </a:prstGeom>
          <a:noFill/>
        </p:spPr>
        <p:txBody>
          <a:bodyPr wrap="square" rtlCol="0">
            <a:spAutoFit/>
          </a:bodyPr>
          <a:lstStyle/>
          <a:p>
            <a:r>
              <a:rPr lang="en-US" sz="2000" dirty="0" smtClean="0"/>
              <a:t>STACK</a:t>
            </a:r>
            <a:endParaRPr lang="en-US" sz="2000" dirty="0"/>
          </a:p>
        </p:txBody>
      </p:sp>
      <p:sp>
        <p:nvSpPr>
          <p:cNvPr id="77" name="TextBox 76"/>
          <p:cNvSpPr txBox="1"/>
          <p:nvPr/>
        </p:nvSpPr>
        <p:spPr>
          <a:xfrm>
            <a:off x="3169532" y="628235"/>
            <a:ext cx="1108743" cy="400110"/>
          </a:xfrm>
          <a:prstGeom prst="rect">
            <a:avLst/>
          </a:prstGeom>
          <a:noFill/>
        </p:spPr>
        <p:txBody>
          <a:bodyPr wrap="square" rtlCol="0">
            <a:spAutoFit/>
          </a:bodyPr>
          <a:lstStyle/>
          <a:p>
            <a:r>
              <a:rPr lang="en-US" sz="2000" dirty="0" smtClean="0"/>
              <a:t>OUTPUT</a:t>
            </a:r>
            <a:endParaRPr lang="en-US" sz="2000" dirty="0"/>
          </a:p>
        </p:txBody>
      </p:sp>
      <p:sp>
        <p:nvSpPr>
          <p:cNvPr id="78" name="TextBox 77"/>
          <p:cNvSpPr txBox="1"/>
          <p:nvPr/>
        </p:nvSpPr>
        <p:spPr>
          <a:xfrm>
            <a:off x="1946073" y="644863"/>
            <a:ext cx="987120" cy="400110"/>
          </a:xfrm>
          <a:prstGeom prst="rect">
            <a:avLst/>
          </a:prstGeom>
          <a:noFill/>
        </p:spPr>
        <p:txBody>
          <a:bodyPr wrap="square" rtlCol="0">
            <a:spAutoFit/>
          </a:bodyPr>
          <a:lstStyle/>
          <a:p>
            <a:r>
              <a:rPr lang="en-US" sz="2000" dirty="0" smtClean="0"/>
              <a:t>INPUT</a:t>
            </a:r>
            <a:endParaRPr lang="en-US" sz="2000" dirty="0"/>
          </a:p>
        </p:txBody>
      </p:sp>
      <p:sp>
        <p:nvSpPr>
          <p:cNvPr id="92" name="TextBox 91"/>
          <p:cNvSpPr txBox="1"/>
          <p:nvPr/>
        </p:nvSpPr>
        <p:spPr>
          <a:xfrm>
            <a:off x="1108743" y="644863"/>
            <a:ext cx="837330" cy="400110"/>
          </a:xfrm>
          <a:prstGeom prst="rect">
            <a:avLst/>
          </a:prstGeom>
          <a:noFill/>
        </p:spPr>
        <p:txBody>
          <a:bodyPr wrap="square" rtlCol="0">
            <a:spAutoFit/>
          </a:bodyPr>
          <a:lstStyle/>
          <a:p>
            <a:r>
              <a:rPr lang="en-US" sz="2000" dirty="0" smtClean="0"/>
              <a:t>STACK</a:t>
            </a:r>
            <a:endParaRPr lang="en-US" sz="2000" dirty="0"/>
          </a:p>
        </p:txBody>
      </p:sp>
      <p:sp>
        <p:nvSpPr>
          <p:cNvPr id="93" name="TextBox 92"/>
          <p:cNvSpPr txBox="1"/>
          <p:nvPr/>
        </p:nvSpPr>
        <p:spPr>
          <a:xfrm>
            <a:off x="0" y="644863"/>
            <a:ext cx="1108743" cy="400110"/>
          </a:xfrm>
          <a:prstGeom prst="rect">
            <a:avLst/>
          </a:prstGeom>
          <a:noFill/>
        </p:spPr>
        <p:txBody>
          <a:bodyPr wrap="square" rtlCol="0">
            <a:spAutoFit/>
          </a:bodyPr>
          <a:lstStyle/>
          <a:p>
            <a:r>
              <a:rPr lang="en-US" sz="2000" dirty="0" smtClean="0"/>
              <a:t>OUTPUT</a:t>
            </a:r>
            <a:endParaRPr lang="en-US" sz="2000" dirty="0"/>
          </a:p>
        </p:txBody>
      </p:sp>
      <p:sp>
        <p:nvSpPr>
          <p:cNvPr id="107" name="TextBox 106"/>
          <p:cNvSpPr txBox="1"/>
          <p:nvPr/>
        </p:nvSpPr>
        <p:spPr>
          <a:xfrm>
            <a:off x="7340584" y="3877551"/>
            <a:ext cx="837330" cy="400110"/>
          </a:xfrm>
          <a:prstGeom prst="rect">
            <a:avLst/>
          </a:prstGeom>
          <a:noFill/>
        </p:spPr>
        <p:txBody>
          <a:bodyPr wrap="square" rtlCol="0">
            <a:spAutoFit/>
          </a:bodyPr>
          <a:lstStyle/>
          <a:p>
            <a:r>
              <a:rPr lang="en-US" sz="2000" dirty="0" smtClean="0"/>
              <a:t>STACK</a:t>
            </a:r>
            <a:endParaRPr lang="en-US" sz="2000" dirty="0"/>
          </a:p>
        </p:txBody>
      </p:sp>
      <p:sp>
        <p:nvSpPr>
          <p:cNvPr id="108" name="TextBox 107"/>
          <p:cNvSpPr txBox="1"/>
          <p:nvPr/>
        </p:nvSpPr>
        <p:spPr>
          <a:xfrm>
            <a:off x="6231841" y="3877551"/>
            <a:ext cx="1108743" cy="400110"/>
          </a:xfrm>
          <a:prstGeom prst="rect">
            <a:avLst/>
          </a:prstGeom>
          <a:noFill/>
        </p:spPr>
        <p:txBody>
          <a:bodyPr wrap="square" rtlCol="0">
            <a:spAutoFit/>
          </a:bodyPr>
          <a:lstStyle/>
          <a:p>
            <a:r>
              <a:rPr lang="en-US" sz="2000" dirty="0" smtClean="0"/>
              <a:t>OUTPUT</a:t>
            </a:r>
            <a:endParaRPr lang="en-US" sz="2000" dirty="0"/>
          </a:p>
        </p:txBody>
      </p:sp>
      <p:sp>
        <p:nvSpPr>
          <p:cNvPr id="109" name="TextBox 108"/>
          <p:cNvSpPr txBox="1"/>
          <p:nvPr/>
        </p:nvSpPr>
        <p:spPr>
          <a:xfrm>
            <a:off x="5136639" y="3877551"/>
            <a:ext cx="987120" cy="400110"/>
          </a:xfrm>
          <a:prstGeom prst="rect">
            <a:avLst/>
          </a:prstGeom>
          <a:noFill/>
        </p:spPr>
        <p:txBody>
          <a:bodyPr wrap="square" rtlCol="0">
            <a:spAutoFit/>
          </a:bodyPr>
          <a:lstStyle/>
          <a:p>
            <a:r>
              <a:rPr lang="en-US" sz="2000" dirty="0" smtClean="0"/>
              <a:t>INPUT</a:t>
            </a:r>
            <a:endParaRPr lang="en-US" sz="2000" dirty="0"/>
          </a:p>
        </p:txBody>
      </p:sp>
      <p:sp>
        <p:nvSpPr>
          <p:cNvPr id="123" name="TextBox 122"/>
          <p:cNvSpPr txBox="1"/>
          <p:nvPr/>
        </p:nvSpPr>
        <p:spPr>
          <a:xfrm>
            <a:off x="4299309" y="3877551"/>
            <a:ext cx="837330" cy="400110"/>
          </a:xfrm>
          <a:prstGeom prst="rect">
            <a:avLst/>
          </a:prstGeom>
          <a:noFill/>
        </p:spPr>
        <p:txBody>
          <a:bodyPr wrap="square" rtlCol="0">
            <a:spAutoFit/>
          </a:bodyPr>
          <a:lstStyle/>
          <a:p>
            <a:r>
              <a:rPr lang="en-US" sz="2000" dirty="0" smtClean="0"/>
              <a:t>STACK</a:t>
            </a:r>
            <a:endParaRPr lang="en-US" sz="2000" dirty="0"/>
          </a:p>
        </p:txBody>
      </p:sp>
      <p:sp>
        <p:nvSpPr>
          <p:cNvPr id="124" name="TextBox 123"/>
          <p:cNvSpPr txBox="1"/>
          <p:nvPr/>
        </p:nvSpPr>
        <p:spPr>
          <a:xfrm>
            <a:off x="3190566" y="3877551"/>
            <a:ext cx="1108743" cy="400110"/>
          </a:xfrm>
          <a:prstGeom prst="rect">
            <a:avLst/>
          </a:prstGeom>
          <a:noFill/>
        </p:spPr>
        <p:txBody>
          <a:bodyPr wrap="square" rtlCol="0">
            <a:spAutoFit/>
          </a:bodyPr>
          <a:lstStyle/>
          <a:p>
            <a:r>
              <a:rPr lang="en-US" sz="2000" dirty="0" smtClean="0"/>
              <a:t>OUTPUT</a:t>
            </a:r>
            <a:endParaRPr lang="en-US" sz="2000" dirty="0"/>
          </a:p>
        </p:txBody>
      </p:sp>
      <p:sp>
        <p:nvSpPr>
          <p:cNvPr id="125" name="TextBox 124"/>
          <p:cNvSpPr txBox="1"/>
          <p:nvPr/>
        </p:nvSpPr>
        <p:spPr>
          <a:xfrm>
            <a:off x="1967107" y="3894179"/>
            <a:ext cx="987120" cy="400110"/>
          </a:xfrm>
          <a:prstGeom prst="rect">
            <a:avLst/>
          </a:prstGeom>
          <a:noFill/>
        </p:spPr>
        <p:txBody>
          <a:bodyPr wrap="square" rtlCol="0">
            <a:spAutoFit/>
          </a:bodyPr>
          <a:lstStyle/>
          <a:p>
            <a:r>
              <a:rPr lang="en-US" sz="2000" dirty="0" smtClean="0"/>
              <a:t>INPUT</a:t>
            </a:r>
            <a:endParaRPr lang="en-US" sz="2000" dirty="0"/>
          </a:p>
        </p:txBody>
      </p:sp>
      <p:sp>
        <p:nvSpPr>
          <p:cNvPr id="139" name="TextBox 138"/>
          <p:cNvSpPr txBox="1"/>
          <p:nvPr/>
        </p:nvSpPr>
        <p:spPr>
          <a:xfrm>
            <a:off x="1129777" y="3894179"/>
            <a:ext cx="837330" cy="400110"/>
          </a:xfrm>
          <a:prstGeom prst="rect">
            <a:avLst/>
          </a:prstGeom>
          <a:noFill/>
        </p:spPr>
        <p:txBody>
          <a:bodyPr wrap="square" rtlCol="0">
            <a:spAutoFit/>
          </a:bodyPr>
          <a:lstStyle/>
          <a:p>
            <a:r>
              <a:rPr lang="en-US" sz="2000" dirty="0" smtClean="0"/>
              <a:t>STACK</a:t>
            </a:r>
            <a:endParaRPr lang="en-US" sz="2000" dirty="0"/>
          </a:p>
        </p:txBody>
      </p:sp>
      <p:sp>
        <p:nvSpPr>
          <p:cNvPr id="140" name="TextBox 139"/>
          <p:cNvSpPr txBox="1"/>
          <p:nvPr/>
        </p:nvSpPr>
        <p:spPr>
          <a:xfrm>
            <a:off x="21034" y="3894179"/>
            <a:ext cx="1108743" cy="400110"/>
          </a:xfrm>
          <a:prstGeom prst="rect">
            <a:avLst/>
          </a:prstGeom>
          <a:noFill/>
        </p:spPr>
        <p:txBody>
          <a:bodyPr wrap="square" rtlCol="0">
            <a:spAutoFit/>
          </a:bodyPr>
          <a:lstStyle/>
          <a:p>
            <a:r>
              <a:rPr lang="en-US" sz="2000" dirty="0" smtClean="0"/>
              <a:t>OUTPUT</a:t>
            </a:r>
            <a:endParaRPr lang="en-US" sz="2000" dirty="0"/>
          </a:p>
        </p:txBody>
      </p:sp>
      <p:sp>
        <p:nvSpPr>
          <p:cNvPr id="141" name="TextBox 140"/>
          <p:cNvSpPr txBox="1"/>
          <p:nvPr/>
        </p:nvSpPr>
        <p:spPr>
          <a:xfrm>
            <a:off x="8168669" y="3877551"/>
            <a:ext cx="987120" cy="400110"/>
          </a:xfrm>
          <a:prstGeom prst="rect">
            <a:avLst/>
          </a:prstGeom>
          <a:noFill/>
        </p:spPr>
        <p:txBody>
          <a:bodyPr wrap="square" rtlCol="0">
            <a:spAutoFit/>
          </a:bodyPr>
          <a:lstStyle/>
          <a:p>
            <a:r>
              <a:rPr lang="en-US" sz="2000" dirty="0" smtClean="0"/>
              <a:t>INPUT</a:t>
            </a:r>
            <a:endParaRPr lang="en-US" sz="2000" dirty="0"/>
          </a:p>
        </p:txBody>
      </p:sp>
      <p:sp>
        <p:nvSpPr>
          <p:cNvPr id="142" name="TextBox 141"/>
          <p:cNvSpPr txBox="1"/>
          <p:nvPr/>
        </p:nvSpPr>
        <p:spPr>
          <a:xfrm>
            <a:off x="917504" y="166570"/>
            <a:ext cx="920943" cy="461665"/>
          </a:xfrm>
          <a:prstGeom prst="rect">
            <a:avLst/>
          </a:prstGeom>
          <a:noFill/>
        </p:spPr>
        <p:txBody>
          <a:bodyPr wrap="square" rtlCol="0">
            <a:spAutoFit/>
          </a:bodyPr>
          <a:lstStyle/>
          <a:p>
            <a:r>
              <a:rPr lang="en-US" sz="2400" b="1" dirty="0" smtClean="0"/>
              <a:t>   SOV</a:t>
            </a:r>
            <a:endParaRPr lang="en-US" sz="2400" i="1" dirty="0"/>
          </a:p>
        </p:txBody>
      </p:sp>
      <p:sp>
        <p:nvSpPr>
          <p:cNvPr id="143" name="TextBox 142"/>
          <p:cNvSpPr txBox="1"/>
          <p:nvPr/>
        </p:nvSpPr>
        <p:spPr>
          <a:xfrm>
            <a:off x="4120043" y="183198"/>
            <a:ext cx="920943" cy="461665"/>
          </a:xfrm>
          <a:prstGeom prst="rect">
            <a:avLst/>
          </a:prstGeom>
          <a:noFill/>
        </p:spPr>
        <p:txBody>
          <a:bodyPr wrap="square" rtlCol="0">
            <a:spAutoFit/>
          </a:bodyPr>
          <a:lstStyle/>
          <a:p>
            <a:r>
              <a:rPr lang="en-US" sz="2400" b="1" dirty="0" smtClean="0"/>
              <a:t>   SVO</a:t>
            </a:r>
            <a:endParaRPr lang="en-US" sz="2400" i="1" dirty="0"/>
          </a:p>
        </p:txBody>
      </p:sp>
      <p:sp>
        <p:nvSpPr>
          <p:cNvPr id="144" name="TextBox 143"/>
          <p:cNvSpPr txBox="1"/>
          <p:nvPr/>
        </p:nvSpPr>
        <p:spPr>
          <a:xfrm>
            <a:off x="7222473" y="183198"/>
            <a:ext cx="920943" cy="461665"/>
          </a:xfrm>
          <a:prstGeom prst="rect">
            <a:avLst/>
          </a:prstGeom>
          <a:noFill/>
        </p:spPr>
        <p:txBody>
          <a:bodyPr wrap="square" rtlCol="0">
            <a:spAutoFit/>
          </a:bodyPr>
          <a:lstStyle/>
          <a:p>
            <a:r>
              <a:rPr lang="en-US" sz="2400" b="1" dirty="0" smtClean="0"/>
              <a:t>  OVS</a:t>
            </a:r>
            <a:endParaRPr lang="en-US" sz="2400" i="1" dirty="0"/>
          </a:p>
        </p:txBody>
      </p:sp>
      <p:sp>
        <p:nvSpPr>
          <p:cNvPr id="145" name="TextBox 144"/>
          <p:cNvSpPr txBox="1"/>
          <p:nvPr/>
        </p:nvSpPr>
        <p:spPr>
          <a:xfrm>
            <a:off x="4194662" y="3432514"/>
            <a:ext cx="920943" cy="461665"/>
          </a:xfrm>
          <a:prstGeom prst="rect">
            <a:avLst/>
          </a:prstGeom>
          <a:noFill/>
        </p:spPr>
        <p:txBody>
          <a:bodyPr wrap="square" rtlCol="0">
            <a:spAutoFit/>
          </a:bodyPr>
          <a:lstStyle/>
          <a:p>
            <a:r>
              <a:rPr lang="en-US" sz="2400" b="1" dirty="0" smtClean="0"/>
              <a:t>  VSO</a:t>
            </a:r>
            <a:endParaRPr lang="en-US" sz="2400" i="1" dirty="0"/>
          </a:p>
        </p:txBody>
      </p:sp>
      <p:sp>
        <p:nvSpPr>
          <p:cNvPr id="146" name="TextBox 145"/>
          <p:cNvSpPr txBox="1"/>
          <p:nvPr/>
        </p:nvSpPr>
        <p:spPr>
          <a:xfrm>
            <a:off x="7128311" y="3415886"/>
            <a:ext cx="920943" cy="461665"/>
          </a:xfrm>
          <a:prstGeom prst="rect">
            <a:avLst/>
          </a:prstGeom>
          <a:noFill/>
        </p:spPr>
        <p:txBody>
          <a:bodyPr wrap="square" rtlCol="0">
            <a:spAutoFit/>
          </a:bodyPr>
          <a:lstStyle/>
          <a:p>
            <a:r>
              <a:rPr lang="en-US" sz="2400" b="1" dirty="0" smtClean="0"/>
              <a:t>   VOS</a:t>
            </a:r>
            <a:endParaRPr lang="en-US" sz="2400" i="1" dirty="0"/>
          </a:p>
        </p:txBody>
      </p:sp>
      <p:sp>
        <p:nvSpPr>
          <p:cNvPr id="156" name="Cube 155"/>
          <p:cNvSpPr/>
          <p:nvPr/>
        </p:nvSpPr>
        <p:spPr>
          <a:xfrm>
            <a:off x="6470559" y="1399462"/>
            <a:ext cx="690759" cy="576343"/>
          </a:xfrm>
          <a:prstGeom prst="cub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a:t>
            </a:r>
            <a:endParaRPr lang="en-US" dirty="0"/>
          </a:p>
        </p:txBody>
      </p:sp>
      <p:sp>
        <p:nvSpPr>
          <p:cNvPr id="159" name="Cube 158"/>
          <p:cNvSpPr/>
          <p:nvPr/>
        </p:nvSpPr>
        <p:spPr>
          <a:xfrm>
            <a:off x="3429284" y="1399462"/>
            <a:ext cx="690759" cy="576343"/>
          </a:xfrm>
          <a:prstGeom prst="cub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a:t>
            </a:r>
            <a:endParaRPr lang="en-US" dirty="0"/>
          </a:p>
        </p:txBody>
      </p:sp>
      <p:sp>
        <p:nvSpPr>
          <p:cNvPr id="162" name="Cube 161"/>
          <p:cNvSpPr/>
          <p:nvPr/>
        </p:nvSpPr>
        <p:spPr>
          <a:xfrm>
            <a:off x="259752" y="1399462"/>
            <a:ext cx="690759" cy="576343"/>
          </a:xfrm>
          <a:prstGeom prst="cub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a:t>
            </a:r>
            <a:endParaRPr lang="en-US" dirty="0"/>
          </a:p>
        </p:txBody>
      </p:sp>
      <p:sp>
        <p:nvSpPr>
          <p:cNvPr id="45" name="&quot;No&quot; Symbol 44"/>
          <p:cNvSpPr/>
          <p:nvPr/>
        </p:nvSpPr>
        <p:spPr>
          <a:xfrm>
            <a:off x="21034" y="4294289"/>
            <a:ext cx="1238338" cy="2177071"/>
          </a:xfrm>
          <a:prstGeom prst="noSmoking">
            <a:avLst>
              <a:gd name="adj" fmla="val 474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6" name="Rectangle 45"/>
          <p:cNvSpPr/>
          <p:nvPr/>
        </p:nvSpPr>
        <p:spPr>
          <a:xfrm>
            <a:off x="1308920" y="4436167"/>
            <a:ext cx="1316373" cy="830997"/>
          </a:xfrm>
          <a:prstGeom prst="rect">
            <a:avLst/>
          </a:prstGeom>
        </p:spPr>
        <p:txBody>
          <a:bodyPr wrap="square">
            <a:spAutoFit/>
          </a:bodyPr>
          <a:lstStyle/>
          <a:p>
            <a:r>
              <a:rPr lang="en-US" sz="4800" b="0" i="0" dirty="0" smtClean="0">
                <a:latin typeface="Zapf Dingbats"/>
                <a:ea typeface="Zapf Dingbats"/>
                <a:cs typeface="Zapf Dingbats"/>
              </a:rPr>
              <a:t>✖</a:t>
            </a:r>
            <a:endParaRPr lang="en-US" sz="4800" dirty="0"/>
          </a:p>
        </p:txBody>
      </p:sp>
      <p:sp>
        <p:nvSpPr>
          <p:cNvPr id="55" name="Frame 54"/>
          <p:cNvSpPr/>
          <p:nvPr/>
        </p:nvSpPr>
        <p:spPr>
          <a:xfrm>
            <a:off x="3133984" y="4277661"/>
            <a:ext cx="1275951" cy="2193699"/>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6" name="Rectangle 55"/>
          <p:cNvSpPr/>
          <p:nvPr/>
        </p:nvSpPr>
        <p:spPr>
          <a:xfrm>
            <a:off x="4478452" y="4423663"/>
            <a:ext cx="1316373" cy="830997"/>
          </a:xfrm>
          <a:prstGeom prst="rect">
            <a:avLst/>
          </a:prstGeom>
        </p:spPr>
        <p:txBody>
          <a:bodyPr wrap="square">
            <a:spAutoFit/>
          </a:bodyPr>
          <a:lstStyle/>
          <a:p>
            <a:r>
              <a:rPr lang="en-US" sz="4800" b="0" i="0" dirty="0" smtClean="0">
                <a:latin typeface="Zapf Dingbats"/>
                <a:ea typeface="Zapf Dingbats"/>
                <a:cs typeface="Zapf Dingbats"/>
              </a:rPr>
              <a:t>✔</a:t>
            </a:r>
            <a:endParaRPr lang="en-US" sz="4800" dirty="0"/>
          </a:p>
        </p:txBody>
      </p:sp>
      <p:sp>
        <p:nvSpPr>
          <p:cNvPr id="57" name="Frame 56"/>
          <p:cNvSpPr/>
          <p:nvPr/>
        </p:nvSpPr>
        <p:spPr>
          <a:xfrm>
            <a:off x="3133984" y="1044973"/>
            <a:ext cx="1275951" cy="2193699"/>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8" name="Frame 57"/>
          <p:cNvSpPr/>
          <p:nvPr/>
        </p:nvSpPr>
        <p:spPr>
          <a:xfrm>
            <a:off x="6210807" y="4277661"/>
            <a:ext cx="1275951" cy="2193699"/>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9" name="Frame 58"/>
          <p:cNvSpPr/>
          <p:nvPr/>
        </p:nvSpPr>
        <p:spPr>
          <a:xfrm>
            <a:off x="-16579" y="1044973"/>
            <a:ext cx="1275951" cy="2193699"/>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3" name="Frame 62"/>
          <p:cNvSpPr/>
          <p:nvPr/>
        </p:nvSpPr>
        <p:spPr>
          <a:xfrm>
            <a:off x="6210807" y="1028345"/>
            <a:ext cx="1275951" cy="2193699"/>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4" name="Rectangle 63"/>
          <p:cNvSpPr/>
          <p:nvPr/>
        </p:nvSpPr>
        <p:spPr>
          <a:xfrm>
            <a:off x="7519727" y="4436167"/>
            <a:ext cx="1316373" cy="830997"/>
          </a:xfrm>
          <a:prstGeom prst="rect">
            <a:avLst/>
          </a:prstGeom>
        </p:spPr>
        <p:txBody>
          <a:bodyPr wrap="square">
            <a:spAutoFit/>
          </a:bodyPr>
          <a:lstStyle/>
          <a:p>
            <a:r>
              <a:rPr lang="en-US" sz="4800" b="0" i="0" dirty="0" smtClean="0">
                <a:latin typeface="Zapf Dingbats"/>
                <a:ea typeface="Zapf Dingbats"/>
                <a:cs typeface="Zapf Dingbats"/>
              </a:rPr>
              <a:t>✔</a:t>
            </a:r>
            <a:endParaRPr lang="en-US" sz="4800" dirty="0"/>
          </a:p>
        </p:txBody>
      </p:sp>
      <p:sp>
        <p:nvSpPr>
          <p:cNvPr id="65" name="Rectangle 64"/>
          <p:cNvSpPr/>
          <p:nvPr/>
        </p:nvSpPr>
        <p:spPr>
          <a:xfrm>
            <a:off x="4478452" y="1044973"/>
            <a:ext cx="1316373" cy="830997"/>
          </a:xfrm>
          <a:prstGeom prst="rect">
            <a:avLst/>
          </a:prstGeom>
        </p:spPr>
        <p:txBody>
          <a:bodyPr wrap="square">
            <a:spAutoFit/>
          </a:bodyPr>
          <a:lstStyle/>
          <a:p>
            <a:r>
              <a:rPr lang="en-US" sz="4800" b="0" i="0" dirty="0" smtClean="0">
                <a:latin typeface="Zapf Dingbats"/>
                <a:ea typeface="Zapf Dingbats"/>
                <a:cs typeface="Zapf Dingbats"/>
              </a:rPr>
              <a:t>✔</a:t>
            </a:r>
            <a:endParaRPr lang="en-US" sz="4800" dirty="0"/>
          </a:p>
        </p:txBody>
      </p:sp>
      <p:sp>
        <p:nvSpPr>
          <p:cNvPr id="66" name="Rectangle 65"/>
          <p:cNvSpPr/>
          <p:nvPr/>
        </p:nvSpPr>
        <p:spPr>
          <a:xfrm>
            <a:off x="7517802" y="1044973"/>
            <a:ext cx="1316373" cy="830997"/>
          </a:xfrm>
          <a:prstGeom prst="rect">
            <a:avLst/>
          </a:prstGeom>
        </p:spPr>
        <p:txBody>
          <a:bodyPr wrap="square">
            <a:spAutoFit/>
          </a:bodyPr>
          <a:lstStyle/>
          <a:p>
            <a:r>
              <a:rPr lang="en-US" sz="4800" b="0" i="0" dirty="0" smtClean="0">
                <a:latin typeface="Zapf Dingbats"/>
                <a:ea typeface="Zapf Dingbats"/>
                <a:cs typeface="Zapf Dingbats"/>
              </a:rPr>
              <a:t>✔</a:t>
            </a:r>
            <a:endParaRPr lang="en-US" sz="4800" dirty="0"/>
          </a:p>
        </p:txBody>
      </p:sp>
      <p:sp>
        <p:nvSpPr>
          <p:cNvPr id="68" name="Cube 67"/>
          <p:cNvSpPr/>
          <p:nvPr/>
        </p:nvSpPr>
        <p:spPr>
          <a:xfrm>
            <a:off x="8143416" y="2163540"/>
            <a:ext cx="690759" cy="576343"/>
          </a:xfrm>
          <a:prstGeom prst="cub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a:t>
            </a:r>
            <a:endParaRPr lang="en-US" dirty="0"/>
          </a:p>
        </p:txBody>
      </p:sp>
      <p:sp>
        <p:nvSpPr>
          <p:cNvPr id="69" name="Cube 68"/>
          <p:cNvSpPr/>
          <p:nvPr/>
        </p:nvSpPr>
        <p:spPr>
          <a:xfrm>
            <a:off x="8143416" y="1756225"/>
            <a:ext cx="690759" cy="576343"/>
          </a:xfrm>
          <a:prstGeom prst="cube">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a:t>
            </a:r>
          </a:p>
        </p:txBody>
      </p:sp>
      <p:sp>
        <p:nvSpPr>
          <p:cNvPr id="70" name="Cube 69"/>
          <p:cNvSpPr/>
          <p:nvPr/>
        </p:nvSpPr>
        <p:spPr>
          <a:xfrm>
            <a:off x="8143416" y="1344859"/>
            <a:ext cx="690759" cy="576343"/>
          </a:xfrm>
          <a:prstGeom prst="cube">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a:t>
            </a:r>
            <a:endParaRPr lang="en-US" dirty="0"/>
          </a:p>
        </p:txBody>
      </p:sp>
      <p:sp>
        <p:nvSpPr>
          <p:cNvPr id="71" name="Cube 70"/>
          <p:cNvSpPr/>
          <p:nvPr/>
        </p:nvSpPr>
        <p:spPr>
          <a:xfrm>
            <a:off x="5102141" y="2163540"/>
            <a:ext cx="690759" cy="576343"/>
          </a:xfrm>
          <a:prstGeom prst="cube">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a:t>
            </a:r>
            <a:endParaRPr lang="en-US" dirty="0"/>
          </a:p>
        </p:txBody>
      </p:sp>
      <p:sp>
        <p:nvSpPr>
          <p:cNvPr id="72" name="Cube 71"/>
          <p:cNvSpPr/>
          <p:nvPr/>
        </p:nvSpPr>
        <p:spPr>
          <a:xfrm>
            <a:off x="5102141" y="1756225"/>
            <a:ext cx="690759" cy="576343"/>
          </a:xfrm>
          <a:prstGeom prst="cube">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a:t>
            </a:r>
          </a:p>
        </p:txBody>
      </p:sp>
      <p:sp>
        <p:nvSpPr>
          <p:cNvPr id="73" name="Cube 72"/>
          <p:cNvSpPr/>
          <p:nvPr/>
        </p:nvSpPr>
        <p:spPr>
          <a:xfrm>
            <a:off x="5102141" y="1344859"/>
            <a:ext cx="690759" cy="576343"/>
          </a:xfrm>
          <a:prstGeom prst="cub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a:t>
            </a:r>
            <a:endParaRPr lang="en-US" dirty="0"/>
          </a:p>
        </p:txBody>
      </p:sp>
      <p:sp>
        <p:nvSpPr>
          <p:cNvPr id="74" name="Cube 73"/>
          <p:cNvSpPr/>
          <p:nvPr/>
        </p:nvSpPr>
        <p:spPr>
          <a:xfrm>
            <a:off x="1932609" y="2180168"/>
            <a:ext cx="690759" cy="576343"/>
          </a:xfrm>
          <a:prstGeom prst="cube">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a:t>
            </a:r>
          </a:p>
        </p:txBody>
      </p:sp>
      <p:sp>
        <p:nvSpPr>
          <p:cNvPr id="75" name="Cube 74"/>
          <p:cNvSpPr/>
          <p:nvPr/>
        </p:nvSpPr>
        <p:spPr>
          <a:xfrm>
            <a:off x="1932609" y="1756225"/>
            <a:ext cx="690759" cy="576343"/>
          </a:xfrm>
          <a:prstGeom prst="cube">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a:t>
            </a:r>
            <a:endParaRPr lang="en-US" dirty="0"/>
          </a:p>
        </p:txBody>
      </p:sp>
      <p:sp>
        <p:nvSpPr>
          <p:cNvPr id="79" name="Cube 78"/>
          <p:cNvSpPr/>
          <p:nvPr/>
        </p:nvSpPr>
        <p:spPr>
          <a:xfrm>
            <a:off x="1932609" y="1361487"/>
            <a:ext cx="690759" cy="576343"/>
          </a:xfrm>
          <a:prstGeom prst="cub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a:t>
            </a:r>
            <a:endParaRPr lang="en-US" dirty="0"/>
          </a:p>
        </p:txBody>
      </p:sp>
      <p:sp>
        <p:nvSpPr>
          <p:cNvPr id="80" name="Cube 79"/>
          <p:cNvSpPr/>
          <p:nvPr/>
        </p:nvSpPr>
        <p:spPr>
          <a:xfrm>
            <a:off x="8143416" y="5416907"/>
            <a:ext cx="690759" cy="576343"/>
          </a:xfrm>
          <a:prstGeom prst="cub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a:t>
            </a:r>
            <a:endParaRPr lang="en-US" dirty="0"/>
          </a:p>
        </p:txBody>
      </p:sp>
      <p:sp>
        <p:nvSpPr>
          <p:cNvPr id="81" name="Cube 80"/>
          <p:cNvSpPr/>
          <p:nvPr/>
        </p:nvSpPr>
        <p:spPr>
          <a:xfrm>
            <a:off x="8143416" y="5005541"/>
            <a:ext cx="690759" cy="576343"/>
          </a:xfrm>
          <a:prstGeom prst="cube">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a:t>
            </a:r>
            <a:endParaRPr lang="en-US" dirty="0"/>
          </a:p>
        </p:txBody>
      </p:sp>
      <p:sp>
        <p:nvSpPr>
          <p:cNvPr id="82" name="Cube 81"/>
          <p:cNvSpPr/>
          <p:nvPr/>
        </p:nvSpPr>
        <p:spPr>
          <a:xfrm>
            <a:off x="8143416" y="4598226"/>
            <a:ext cx="690759" cy="576343"/>
          </a:xfrm>
          <a:prstGeom prst="cube">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a:t>
            </a:r>
          </a:p>
        </p:txBody>
      </p:sp>
      <p:sp>
        <p:nvSpPr>
          <p:cNvPr id="83" name="Cube 82"/>
          <p:cNvSpPr/>
          <p:nvPr/>
        </p:nvSpPr>
        <p:spPr>
          <a:xfrm>
            <a:off x="5136639" y="5429484"/>
            <a:ext cx="690759" cy="576343"/>
          </a:xfrm>
          <a:prstGeom prst="cube">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a:t>
            </a:r>
            <a:endParaRPr lang="en-US" dirty="0"/>
          </a:p>
        </p:txBody>
      </p:sp>
      <p:sp>
        <p:nvSpPr>
          <p:cNvPr id="84" name="Cube 83"/>
          <p:cNvSpPr/>
          <p:nvPr/>
        </p:nvSpPr>
        <p:spPr>
          <a:xfrm>
            <a:off x="5136639" y="5034746"/>
            <a:ext cx="690759" cy="576343"/>
          </a:xfrm>
          <a:prstGeom prst="cub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a:t>
            </a:r>
            <a:endParaRPr lang="en-US" dirty="0"/>
          </a:p>
        </p:txBody>
      </p:sp>
      <p:sp>
        <p:nvSpPr>
          <p:cNvPr id="85" name="Cube 84"/>
          <p:cNvSpPr/>
          <p:nvPr/>
        </p:nvSpPr>
        <p:spPr>
          <a:xfrm>
            <a:off x="5136639" y="4594175"/>
            <a:ext cx="690759" cy="576343"/>
          </a:xfrm>
          <a:prstGeom prst="cube">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a:t>
            </a:r>
          </a:p>
        </p:txBody>
      </p:sp>
      <p:sp>
        <p:nvSpPr>
          <p:cNvPr id="86" name="Cube 85"/>
          <p:cNvSpPr/>
          <p:nvPr/>
        </p:nvSpPr>
        <p:spPr>
          <a:xfrm>
            <a:off x="1953643" y="5416907"/>
            <a:ext cx="690759" cy="576343"/>
          </a:xfrm>
          <a:prstGeom prst="cube">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a:t>
            </a:r>
          </a:p>
        </p:txBody>
      </p:sp>
      <p:sp>
        <p:nvSpPr>
          <p:cNvPr id="87" name="Cube 86"/>
          <p:cNvSpPr/>
          <p:nvPr/>
        </p:nvSpPr>
        <p:spPr>
          <a:xfrm>
            <a:off x="1953643" y="5005541"/>
            <a:ext cx="690759" cy="576343"/>
          </a:xfrm>
          <a:prstGeom prst="cub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a:t>
            </a:r>
            <a:endParaRPr lang="en-US" dirty="0"/>
          </a:p>
        </p:txBody>
      </p:sp>
      <p:sp>
        <p:nvSpPr>
          <p:cNvPr id="88" name="Cube 87"/>
          <p:cNvSpPr/>
          <p:nvPr/>
        </p:nvSpPr>
        <p:spPr>
          <a:xfrm>
            <a:off x="1946073" y="4594175"/>
            <a:ext cx="690759" cy="576343"/>
          </a:xfrm>
          <a:prstGeom prst="cube">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a:t>
            </a:r>
            <a:endParaRPr lang="en-US" dirty="0"/>
          </a:p>
        </p:txBody>
      </p:sp>
      <p:sp>
        <p:nvSpPr>
          <p:cNvPr id="67" name="Rectangle 66"/>
          <p:cNvSpPr/>
          <p:nvPr/>
        </p:nvSpPr>
        <p:spPr>
          <a:xfrm>
            <a:off x="1308920" y="1044973"/>
            <a:ext cx="1316373" cy="830997"/>
          </a:xfrm>
          <a:prstGeom prst="rect">
            <a:avLst/>
          </a:prstGeom>
        </p:spPr>
        <p:txBody>
          <a:bodyPr wrap="square">
            <a:spAutoFit/>
          </a:bodyPr>
          <a:lstStyle/>
          <a:p>
            <a:r>
              <a:rPr lang="en-US" sz="4800" b="0" i="0" dirty="0" smtClean="0">
                <a:latin typeface="Zapf Dingbats"/>
                <a:ea typeface="Zapf Dingbats"/>
                <a:cs typeface="Zapf Dingbats"/>
              </a:rPr>
              <a:t>✔</a:t>
            </a:r>
            <a:endParaRPr lang="en-US" sz="4800" dirty="0"/>
          </a:p>
        </p:txBody>
      </p:sp>
      <p:sp>
        <p:nvSpPr>
          <p:cNvPr id="89" name="Date Placeholder 88"/>
          <p:cNvSpPr>
            <a:spLocks noGrp="1"/>
          </p:cNvSpPr>
          <p:nvPr>
            <p:ph type="dt" sz="half" idx="10"/>
          </p:nvPr>
        </p:nvSpPr>
        <p:spPr/>
        <p:txBody>
          <a:bodyPr/>
          <a:lstStyle/>
          <a:p>
            <a:r>
              <a:rPr lang="en-US" smtClean="0"/>
              <a:t>10/7/2016</a:t>
            </a:r>
            <a:endParaRPr lang="en-US"/>
          </a:p>
        </p:txBody>
      </p:sp>
      <p:sp>
        <p:nvSpPr>
          <p:cNvPr id="90" name="Footer Placeholder 89"/>
          <p:cNvSpPr>
            <a:spLocks noGrp="1"/>
          </p:cNvSpPr>
          <p:nvPr>
            <p:ph type="ftr" sz="quarter" idx="11"/>
          </p:nvPr>
        </p:nvSpPr>
        <p:spPr/>
        <p:txBody>
          <a:bodyPr/>
          <a:lstStyle/>
          <a:p>
            <a:r>
              <a:rPr lang="en-US" smtClean="0"/>
              <a:t>ULTRA – LCUGA    D P Medeiros</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 O, V</a:t>
            </a:r>
            <a:endParaRPr lang="en-US" dirty="0"/>
          </a:p>
        </p:txBody>
      </p:sp>
      <p:sp>
        <p:nvSpPr>
          <p:cNvPr id="3" name="Content Placeholder 2"/>
          <p:cNvSpPr>
            <a:spLocks noGrp="1"/>
          </p:cNvSpPr>
          <p:nvPr>
            <p:ph idx="1"/>
          </p:nvPr>
        </p:nvSpPr>
        <p:spPr/>
        <p:txBody>
          <a:bodyPr>
            <a:normAutofit fontScale="92500"/>
          </a:bodyPr>
          <a:lstStyle/>
          <a:p>
            <a:r>
              <a:rPr lang="en-US" dirty="0" smtClean="0"/>
              <a:t>WALS Feature 81a, “Order of Subject, Object, and Verb” has entries for 1377 languages.</a:t>
            </a:r>
          </a:p>
          <a:p>
            <a:r>
              <a:rPr lang="en-US" dirty="0" smtClean="0"/>
              <a:t>For languages with one dominant order, we have:</a:t>
            </a:r>
          </a:p>
          <a:p>
            <a:pPr lvl="1"/>
            <a:r>
              <a:rPr lang="en-US" dirty="0" smtClean="0"/>
              <a:t>SOV: 565		</a:t>
            </a:r>
            <a:r>
              <a:rPr lang="en-US" i="1" dirty="0" smtClean="0"/>
              <a:t>123</a:t>
            </a:r>
          </a:p>
          <a:p>
            <a:pPr lvl="1"/>
            <a:r>
              <a:rPr lang="en-US" dirty="0" smtClean="0"/>
              <a:t>SVO: 488		</a:t>
            </a:r>
            <a:r>
              <a:rPr lang="en-US" i="1" dirty="0" smtClean="0"/>
              <a:t>132</a:t>
            </a:r>
            <a:endParaRPr lang="en-US" dirty="0" smtClean="0"/>
          </a:p>
          <a:p>
            <a:pPr lvl="1"/>
            <a:r>
              <a:rPr lang="en-US" dirty="0" smtClean="0"/>
              <a:t>VSO: 95			</a:t>
            </a:r>
            <a:r>
              <a:rPr lang="en-US" i="1" dirty="0" smtClean="0"/>
              <a:t>312</a:t>
            </a:r>
            <a:endParaRPr lang="en-US" dirty="0" smtClean="0"/>
          </a:p>
          <a:p>
            <a:pPr lvl="1"/>
            <a:r>
              <a:rPr lang="en-US" dirty="0" smtClean="0"/>
              <a:t>VOS: 25			</a:t>
            </a:r>
            <a:r>
              <a:rPr lang="en-US" i="1" dirty="0" smtClean="0"/>
              <a:t>321</a:t>
            </a:r>
            <a:endParaRPr lang="en-US" dirty="0" smtClean="0"/>
          </a:p>
          <a:p>
            <a:pPr lvl="1"/>
            <a:r>
              <a:rPr lang="en-US" dirty="0" smtClean="0"/>
              <a:t>OVS: 11			?231</a:t>
            </a:r>
          </a:p>
          <a:p>
            <a:pPr lvl="1"/>
            <a:r>
              <a:rPr lang="en-US" dirty="0" smtClean="0"/>
              <a:t>?*</a:t>
            </a:r>
            <a:r>
              <a:rPr lang="en-US" b="1" i="1" dirty="0" smtClean="0"/>
              <a:t>OSV: 4</a:t>
            </a:r>
            <a:r>
              <a:rPr lang="en-US" dirty="0" smtClean="0"/>
              <a:t>		*213</a:t>
            </a:r>
            <a:endParaRPr lang="en-US" b="1" i="1" dirty="0"/>
          </a:p>
        </p:txBody>
      </p:sp>
      <p:sp>
        <p:nvSpPr>
          <p:cNvPr id="5" name="Date Placeholder 4"/>
          <p:cNvSpPr>
            <a:spLocks noGrp="1"/>
          </p:cNvSpPr>
          <p:nvPr>
            <p:ph type="dt" sz="half" idx="10"/>
          </p:nvPr>
        </p:nvSpPr>
        <p:spPr/>
        <p:txBody>
          <a:bodyPr/>
          <a:lstStyle/>
          <a:p>
            <a:r>
              <a:rPr lang="en-US" smtClean="0"/>
              <a:t>10/7/2016</a:t>
            </a:r>
            <a:endParaRPr lang="en-US"/>
          </a:p>
        </p:txBody>
      </p:sp>
      <p:sp>
        <p:nvSpPr>
          <p:cNvPr id="7" name="Slide Number Placeholder 6"/>
          <p:cNvSpPr>
            <a:spLocks noGrp="1"/>
          </p:cNvSpPr>
          <p:nvPr>
            <p:ph type="sldNum" sz="quarter" idx="12"/>
          </p:nvPr>
        </p:nvSpPr>
        <p:spPr/>
        <p:txBody>
          <a:bodyPr/>
          <a:lstStyle/>
          <a:p>
            <a:fld id="{61857941-F9AA-EE4D-9F12-285FD2EA5EA2}" type="slidenum">
              <a:rPr lang="en-US" smtClean="0"/>
              <a:pPr/>
              <a:t>29</a:t>
            </a:fld>
            <a:endParaRPr lang="en-US"/>
          </a:p>
        </p:txBody>
      </p:sp>
      <p:sp>
        <p:nvSpPr>
          <p:cNvPr id="8" name="Footer Placeholder 7"/>
          <p:cNvSpPr>
            <a:spLocks noGrp="1"/>
          </p:cNvSpPr>
          <p:nvPr>
            <p:ph type="ftr" sz="quarter" idx="11"/>
          </p:nvPr>
        </p:nvSpPr>
        <p:spPr/>
        <p:txBody>
          <a:bodyPr/>
          <a:lstStyle/>
          <a:p>
            <a:r>
              <a:rPr lang="en-US" smtClean="0"/>
              <a:t>ULTRA – LCUGA    D P Medeiros</a:t>
            </a:r>
            <a:endParaRPr lang="en-US"/>
          </a:p>
        </p:txBody>
      </p:sp>
      <p:sp>
        <p:nvSpPr>
          <p:cNvPr id="9" name="Rectangle 8"/>
          <p:cNvSpPr/>
          <p:nvPr/>
        </p:nvSpPr>
        <p:spPr>
          <a:xfrm>
            <a:off x="1269934" y="5487369"/>
            <a:ext cx="2869466" cy="638794"/>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Background</a:t>
            </a:r>
          </a:p>
          <a:p>
            <a:pPr lvl="1"/>
            <a:r>
              <a:rPr lang="en-US" dirty="0" smtClean="0"/>
              <a:t>Phrase structure &amp; transformations</a:t>
            </a:r>
          </a:p>
          <a:p>
            <a:pPr lvl="1"/>
            <a:r>
              <a:rPr lang="en-US" dirty="0" smtClean="0"/>
              <a:t>Words</a:t>
            </a:r>
          </a:p>
          <a:p>
            <a:pPr lvl="1"/>
            <a:r>
              <a:rPr lang="en-US" dirty="0" smtClean="0"/>
              <a:t>Grammars &amp; parsers</a:t>
            </a:r>
            <a:endParaRPr lang="en-US" dirty="0" smtClean="0">
              <a:solidFill>
                <a:schemeClr val="bg1">
                  <a:lumMod val="50000"/>
                </a:schemeClr>
              </a:solidFill>
            </a:endParaRPr>
          </a:p>
          <a:p>
            <a:r>
              <a:rPr lang="en-US" dirty="0" smtClean="0">
                <a:solidFill>
                  <a:schemeClr val="bg1">
                    <a:lumMod val="50000"/>
                  </a:schemeClr>
                </a:solidFill>
              </a:rPr>
              <a:t>Word order: *213 and stack-sorting</a:t>
            </a:r>
          </a:p>
          <a:p>
            <a:r>
              <a:rPr lang="en-US" dirty="0" smtClean="0">
                <a:solidFill>
                  <a:schemeClr val="bg1">
                    <a:lumMod val="50000"/>
                  </a:schemeClr>
                </a:solidFill>
              </a:rPr>
              <a:t>Addressing some controversies</a:t>
            </a:r>
          </a:p>
          <a:p>
            <a:r>
              <a:rPr lang="en-US" dirty="0" smtClean="0">
                <a:solidFill>
                  <a:schemeClr val="bg1">
                    <a:lumMod val="50000"/>
                  </a:schemeClr>
                </a:solidFill>
              </a:rPr>
              <a:t>Syntax beyond the cycle: SEM</a:t>
            </a:r>
          </a:p>
          <a:p>
            <a:pPr>
              <a:buNone/>
            </a:pPr>
            <a:endParaRPr lang="en-US" dirty="0" smtClean="0">
              <a:solidFill>
                <a:schemeClr val="bg1">
                  <a:lumMod val="50000"/>
                </a:schemeClr>
              </a:solidFill>
            </a:endParaRPr>
          </a:p>
          <a:p>
            <a:r>
              <a:rPr lang="en-US" dirty="0" smtClean="0">
                <a:solidFill>
                  <a:schemeClr val="bg1">
                    <a:lumMod val="50000"/>
                  </a:schemeClr>
                </a:solidFill>
              </a:rPr>
              <a:t>FAQ</a:t>
            </a:r>
            <a:endParaRPr lang="en-US" dirty="0">
              <a:solidFill>
                <a:schemeClr val="bg1">
                  <a:lumMod val="50000"/>
                </a:schemeClr>
              </a:solidFill>
            </a:endParaRPr>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Verb clusters</a:t>
            </a:r>
            <a:endParaRPr lang="en-US" dirty="0"/>
          </a:p>
        </p:txBody>
      </p:sp>
      <p:sp>
        <p:nvSpPr>
          <p:cNvPr id="3" name="Content Placeholder 2"/>
          <p:cNvSpPr>
            <a:spLocks noGrp="1"/>
          </p:cNvSpPr>
          <p:nvPr>
            <p:ph idx="1"/>
          </p:nvPr>
        </p:nvSpPr>
        <p:spPr/>
        <p:txBody>
          <a:bodyPr>
            <a:normAutofit fontScale="62500" lnSpcReduction="20000"/>
          </a:bodyPr>
          <a:lstStyle/>
          <a:p>
            <a:r>
              <a:rPr lang="en-US" dirty="0" err="1" smtClean="0"/>
              <a:t>Wurmbrand</a:t>
            </a:r>
            <a:r>
              <a:rPr lang="en-US" dirty="0" smtClean="0"/>
              <a:t> (2015:12) lists 5 types of verb cluster constructions: “double modal constructions, two types of auxiliary-modal constructions, modal-auxiliary constructions, and double auxiliary constructions.”</a:t>
            </a:r>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pPr>
              <a:buNone/>
            </a:pPr>
            <a:r>
              <a:rPr lang="en-US" dirty="0" smtClean="0"/>
              <a:t>													((		(</a:t>
            </a:r>
            <a:r>
              <a:rPr lang="en-US" dirty="0" err="1" smtClean="0"/>
              <a:t>Wurmbrand</a:t>
            </a:r>
            <a:r>
              <a:rPr lang="en-US" dirty="0" smtClean="0"/>
              <a:t> </a:t>
            </a:r>
          </a:p>
          <a:p>
            <a:pPr>
              <a:buNone/>
            </a:pPr>
            <a:r>
              <a:rPr lang="en-US" dirty="0" smtClean="0"/>
              <a:t>															2015: 32)</a:t>
            </a:r>
          </a:p>
          <a:p>
            <a:r>
              <a:rPr lang="en-US" dirty="0" smtClean="0"/>
              <a:t>“First, of the six possible combinations involving three verbal elements, five orders are robustly attested. One order, the 2-1-3 order, however, is highly infrequent, perhaps impossible, as an order in verb clusters […].” (</a:t>
            </a:r>
            <a:r>
              <a:rPr lang="en-US" dirty="0" err="1" smtClean="0"/>
              <a:t>Wurmbrand</a:t>
            </a:r>
            <a:r>
              <a:rPr lang="en-US" dirty="0" smtClean="0"/>
              <a:t> 2006: 14)</a:t>
            </a:r>
          </a:p>
          <a:p>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61857941-F9AA-EE4D-9F12-285FD2EA5EA2}" type="slidenum">
              <a:rPr lang="en-US" smtClean="0"/>
              <a:pPr/>
              <a:t>30</a:t>
            </a:fld>
            <a:endParaRPr lang="en-US"/>
          </a:p>
        </p:txBody>
      </p:sp>
      <p:pic>
        <p:nvPicPr>
          <p:cNvPr id="9" name="Picture 8" descr="Wurmbrand 2015 p32.gif"/>
          <p:cNvPicPr>
            <a:picLocks noChangeAspect="1"/>
          </p:cNvPicPr>
          <p:nvPr/>
        </p:nvPicPr>
        <p:blipFill>
          <a:blip r:embed="rId2"/>
          <a:stretch>
            <a:fillRect/>
          </a:stretch>
        </p:blipFill>
        <p:spPr>
          <a:xfrm>
            <a:off x="653814" y="2371566"/>
            <a:ext cx="5785556" cy="2215745"/>
          </a:xfrm>
          <a:prstGeom prst="rect">
            <a:avLst/>
          </a:prstGeom>
        </p:spPr>
      </p:pic>
      <p:sp>
        <p:nvSpPr>
          <p:cNvPr id="8" name="Rectangle 7"/>
          <p:cNvSpPr/>
          <p:nvPr/>
        </p:nvSpPr>
        <p:spPr>
          <a:xfrm>
            <a:off x="5671073" y="2724295"/>
            <a:ext cx="591343" cy="1725710"/>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*213</a:t>
            </a:r>
            <a:endParaRPr lang="en-US" dirty="0"/>
          </a:p>
        </p:txBody>
      </p:sp>
      <p:sp>
        <p:nvSpPr>
          <p:cNvPr id="3" name="Content Placeholder 2"/>
          <p:cNvSpPr>
            <a:spLocks noGrp="1"/>
          </p:cNvSpPr>
          <p:nvPr>
            <p:ph idx="1"/>
          </p:nvPr>
        </p:nvSpPr>
        <p:spPr/>
        <p:txBody>
          <a:bodyPr>
            <a:normAutofit fontScale="92500"/>
          </a:bodyPr>
          <a:lstStyle/>
          <a:p>
            <a:r>
              <a:rPr lang="en-US" dirty="0" smtClean="0"/>
              <a:t>As we have seen, there are a number of word order phenomena described by 213-avoidance.</a:t>
            </a:r>
          </a:p>
          <a:p>
            <a:r>
              <a:rPr lang="en-US" dirty="0" smtClean="0"/>
              <a:t>The stack-sorting algorithm, used for parsing, captures this constraint.</a:t>
            </a:r>
          </a:p>
          <a:p>
            <a:r>
              <a:rPr lang="en-US" dirty="0" smtClean="0"/>
              <a:t>While assembling all 213-avoiding orders into their universal bottom-up order of composition.</a:t>
            </a:r>
          </a:p>
          <a:p>
            <a:r>
              <a:rPr lang="en-US" dirty="0" smtClean="0"/>
              <a:t>In real-time, with no autonomous syntactic module, or parameterization.</a:t>
            </a:r>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have we done?</a:t>
            </a:r>
            <a:endParaRPr lang="en-US" dirty="0"/>
          </a:p>
        </p:txBody>
      </p:sp>
      <p:sp>
        <p:nvSpPr>
          <p:cNvPr id="3" name="Content Placeholder 2"/>
          <p:cNvSpPr>
            <a:spLocks noGrp="1"/>
          </p:cNvSpPr>
          <p:nvPr>
            <p:ph idx="1"/>
          </p:nvPr>
        </p:nvSpPr>
        <p:spPr/>
        <p:txBody>
          <a:bodyPr>
            <a:normAutofit/>
          </a:bodyPr>
          <a:lstStyle/>
          <a:p>
            <a:r>
              <a:rPr lang="en-US" dirty="0" smtClean="0"/>
              <a:t>Stack-sorting captures all of the following:</a:t>
            </a:r>
          </a:p>
          <a:p>
            <a:pPr lvl="1"/>
            <a:r>
              <a:rPr lang="en-US" b="1" dirty="0" smtClean="0"/>
              <a:t>Linearization</a:t>
            </a:r>
            <a:r>
              <a:rPr lang="en-US" dirty="0" smtClean="0"/>
              <a:t>: many-to-one mapping of surface orders to meanings</a:t>
            </a:r>
          </a:p>
          <a:p>
            <a:pPr lvl="1"/>
            <a:r>
              <a:rPr lang="en-US" b="1" dirty="0" smtClean="0"/>
              <a:t>Displacement</a:t>
            </a:r>
            <a:r>
              <a:rPr lang="en-US" dirty="0" smtClean="0"/>
              <a:t>: non-contiguity of composed elements</a:t>
            </a:r>
          </a:p>
          <a:p>
            <a:pPr lvl="1"/>
            <a:r>
              <a:rPr lang="en-US" b="1" dirty="0" smtClean="0"/>
              <a:t>Composition</a:t>
            </a:r>
            <a:r>
              <a:rPr lang="en-US" dirty="0" smtClean="0"/>
              <a:t>: output of sorting</a:t>
            </a:r>
          </a:p>
          <a:p>
            <a:pPr lvl="1"/>
            <a:r>
              <a:rPr lang="en-US" b="1" dirty="0" smtClean="0"/>
              <a:t>Brackets</a:t>
            </a:r>
            <a:r>
              <a:rPr lang="en-US" dirty="0" smtClean="0"/>
              <a:t>: sorting operations</a:t>
            </a:r>
          </a:p>
          <a:p>
            <a:pPr lvl="1"/>
            <a:r>
              <a:rPr lang="en-US" b="1" dirty="0" smtClean="0"/>
              <a:t>Labels</a:t>
            </a:r>
            <a:r>
              <a:rPr lang="en-US" dirty="0" smtClean="0"/>
              <a:t>: things-sorted by bracket operation</a:t>
            </a:r>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Brackets: serial processing operations</a:t>
            </a:r>
            <a:endParaRPr lang="en-US" dirty="0"/>
          </a:p>
        </p:txBody>
      </p:sp>
      <p:sp>
        <p:nvSpPr>
          <p:cNvPr id="3" name="Content Placeholder 2"/>
          <p:cNvSpPr>
            <a:spLocks noGrp="1"/>
          </p:cNvSpPr>
          <p:nvPr>
            <p:ph idx="1"/>
          </p:nvPr>
        </p:nvSpPr>
        <p:spPr/>
        <p:txBody>
          <a:bodyPr>
            <a:normAutofit/>
          </a:bodyPr>
          <a:lstStyle/>
          <a:p>
            <a:r>
              <a:rPr lang="en-US" dirty="0" smtClean="0"/>
              <a:t>I </a:t>
            </a:r>
            <a:r>
              <a:rPr lang="en-US" dirty="0"/>
              <a:t>propose a different understanding of syntactic brackets, rooted in real-time processing:</a:t>
            </a:r>
            <a:r>
              <a:rPr lang="en-US" dirty="0" smtClean="0"/>
              <a:t> </a:t>
            </a:r>
          </a:p>
          <a:p>
            <a:pPr lvl="1"/>
            <a:r>
              <a:rPr lang="en-US" dirty="0" smtClean="0"/>
              <a:t>a </a:t>
            </a:r>
            <a:r>
              <a:rPr lang="en-US" dirty="0"/>
              <a:t>left bracket marks the recognition of the category of an item and its storage in temporary </a:t>
            </a:r>
            <a:r>
              <a:rPr lang="en-US" dirty="0" smtClean="0"/>
              <a:t>memory; (PUSH)</a:t>
            </a:r>
          </a:p>
          <a:p>
            <a:pPr lvl="1"/>
            <a:r>
              <a:rPr lang="en-US" dirty="0" smtClean="0"/>
              <a:t>a </a:t>
            </a:r>
            <a:r>
              <a:rPr lang="en-US" dirty="0"/>
              <a:t>right bracket marks the retrieval of that item and its integration into a thematic compositional structure.</a:t>
            </a:r>
            <a:r>
              <a:rPr lang="en-US" dirty="0" smtClean="0"/>
              <a:t> (POP)</a:t>
            </a:r>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Brackets and labels</a:t>
            </a:r>
            <a:endParaRPr lang="en-US" dirty="0"/>
          </a:p>
        </p:txBody>
      </p:sp>
      <p:sp>
        <p:nvSpPr>
          <p:cNvPr id="3" name="Content Placeholder 2"/>
          <p:cNvSpPr>
            <a:spLocks noGrp="1"/>
          </p:cNvSpPr>
          <p:nvPr>
            <p:ph idx="1"/>
          </p:nvPr>
        </p:nvSpPr>
        <p:spPr/>
        <p:txBody>
          <a:bodyPr>
            <a:normAutofit lnSpcReduction="10000"/>
          </a:bodyPr>
          <a:lstStyle/>
          <a:p>
            <a:r>
              <a:rPr lang="en-US" dirty="0" smtClean="0"/>
              <a:t>Stack-sorting implicitly assigns surface structure brackets.</a:t>
            </a:r>
          </a:p>
          <a:p>
            <a:pPr lvl="1"/>
            <a:r>
              <a:rPr lang="en-US" dirty="0" smtClean="0"/>
              <a:t>Which, by their nature, are necessarily associated with a particular linguistic element (their label).</a:t>
            </a:r>
          </a:p>
          <a:p>
            <a:pPr lvl="1"/>
            <a:r>
              <a:rPr lang="en-US" dirty="0" smtClean="0"/>
              <a:t>Zero-search, unambiguous</a:t>
            </a:r>
          </a:p>
          <a:p>
            <a:r>
              <a:rPr lang="en-US" dirty="0" smtClean="0"/>
              <a:t>The bracketing is very similar to that described by Merge… but not identical.</a:t>
            </a:r>
          </a:p>
          <a:p>
            <a:pPr lvl="1"/>
            <a:r>
              <a:rPr lang="en-US" dirty="0" smtClean="0"/>
              <a:t>Where it differs: the present model discards unwarranted structural ambiguity.</a:t>
            </a:r>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Trees are hiding in this computation</a:t>
            </a:r>
            <a:endParaRPr lang="en-US" dirty="0"/>
          </a:p>
        </p:txBody>
      </p:sp>
      <p:sp>
        <p:nvSpPr>
          <p:cNvPr id="3" name="Content Placeholder 2"/>
          <p:cNvSpPr>
            <a:spLocks noGrp="1"/>
          </p:cNvSpPr>
          <p:nvPr>
            <p:ph idx="1"/>
          </p:nvPr>
        </p:nvSpPr>
        <p:spPr/>
        <p:txBody>
          <a:bodyPr/>
          <a:lstStyle/>
          <a:p>
            <a:pPr>
              <a:buNone/>
            </a:pPr>
            <a:endParaRPr lang="en-US" dirty="0" smtClean="0"/>
          </a:p>
          <a:p>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52963F0F-6AE5-094F-842D-721CBB1AD715}" type="slidenum">
              <a:rPr lang="en-US" smtClean="0"/>
              <a:pPr/>
              <a:t>35</a:t>
            </a:fld>
            <a:endParaRPr lang="en-US"/>
          </a:p>
        </p:txBody>
      </p:sp>
      <p:pic>
        <p:nvPicPr>
          <p:cNvPr id="7" name="Picture 6" descr="123 pushpop tree.gif"/>
          <p:cNvPicPr>
            <a:picLocks noChangeAspect="1"/>
          </p:cNvPicPr>
          <p:nvPr/>
        </p:nvPicPr>
        <p:blipFill>
          <a:blip r:embed="rId2"/>
          <a:stretch>
            <a:fillRect/>
          </a:stretch>
        </p:blipFill>
        <p:spPr>
          <a:xfrm>
            <a:off x="1325960" y="1232690"/>
            <a:ext cx="6629321" cy="4960716"/>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they are:</a:t>
            </a:r>
            <a:endParaRPr lang="en-US" dirty="0"/>
          </a:p>
        </p:txBody>
      </p:sp>
      <p:sp>
        <p:nvSpPr>
          <p:cNvPr id="3" name="Content Placeholder 2"/>
          <p:cNvSpPr>
            <a:spLocks noGrp="1"/>
          </p:cNvSpPr>
          <p:nvPr>
            <p:ph idx="1"/>
          </p:nvPr>
        </p:nvSpPr>
        <p:spPr/>
        <p:txBody>
          <a:bodyPr/>
          <a:lstStyle/>
          <a:p>
            <a:r>
              <a:rPr lang="en-US" dirty="0" smtClean="0"/>
              <a:t>H</a:t>
            </a:r>
          </a:p>
          <a:p>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52963F0F-6AE5-094F-842D-721CBB1AD715}" type="slidenum">
              <a:rPr lang="en-US" smtClean="0"/>
              <a:pPr/>
              <a:t>36</a:t>
            </a:fld>
            <a:endParaRPr lang="en-US"/>
          </a:p>
        </p:txBody>
      </p:sp>
      <p:pic>
        <p:nvPicPr>
          <p:cNvPr id="7" name="Picture 6" descr="push pop trees.png"/>
          <p:cNvPicPr>
            <a:picLocks noChangeAspect="1"/>
          </p:cNvPicPr>
          <p:nvPr/>
        </p:nvPicPr>
        <p:blipFill>
          <a:blip r:embed="rId2"/>
          <a:stretch>
            <a:fillRect/>
          </a:stretch>
        </p:blipFill>
        <p:spPr>
          <a:xfrm>
            <a:off x="448563" y="1237850"/>
            <a:ext cx="8238237" cy="4923634"/>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5672666" y="1600200"/>
            <a:ext cx="3014133" cy="4525963"/>
          </a:xfrm>
        </p:spPr>
        <p:txBody>
          <a:bodyPr/>
          <a:lstStyle/>
          <a:p>
            <a:pPr>
              <a:buNone/>
            </a:pPr>
            <a:endParaRPr lang="en-US" dirty="0" smtClean="0"/>
          </a:p>
          <a:p>
            <a:endParaRPr lang="en-US" dirty="0"/>
          </a:p>
        </p:txBody>
      </p:sp>
      <p:pic>
        <p:nvPicPr>
          <p:cNvPr id="6" name="Picture 5" descr="new 4 stack.gif"/>
          <p:cNvPicPr>
            <a:picLocks noChangeAspect="1"/>
          </p:cNvPicPr>
          <p:nvPr/>
        </p:nvPicPr>
        <p:blipFill>
          <a:blip r:embed="rId2"/>
          <a:stretch>
            <a:fillRect/>
          </a:stretch>
        </p:blipFill>
        <p:spPr>
          <a:xfrm>
            <a:off x="193588" y="0"/>
            <a:ext cx="5479078" cy="6858000"/>
          </a:xfrm>
          <a:prstGeom prst="rect">
            <a:avLst/>
          </a:prstGeom>
        </p:spPr>
      </p:pic>
      <p:pic>
        <p:nvPicPr>
          <p:cNvPr id="7" name="Picture 6" descr="DP orders.gif"/>
          <p:cNvPicPr>
            <a:picLocks noChangeAspect="1"/>
          </p:cNvPicPr>
          <p:nvPr/>
        </p:nvPicPr>
        <p:blipFill>
          <a:blip r:embed="rId3"/>
          <a:stretch>
            <a:fillRect/>
          </a:stretch>
        </p:blipFill>
        <p:spPr>
          <a:xfrm>
            <a:off x="6118446" y="2917989"/>
            <a:ext cx="2568353" cy="2946400"/>
          </a:xfrm>
          <a:prstGeom prst="rect">
            <a:avLst/>
          </a:prstGeom>
        </p:spPr>
      </p:pic>
      <p:sp>
        <p:nvSpPr>
          <p:cNvPr id="9" name="Date Placeholder 8"/>
          <p:cNvSpPr>
            <a:spLocks noGrp="1"/>
          </p:cNvSpPr>
          <p:nvPr>
            <p:ph type="dt" sz="half" idx="10"/>
          </p:nvPr>
        </p:nvSpPr>
        <p:spPr/>
        <p:txBody>
          <a:bodyPr/>
          <a:lstStyle/>
          <a:p>
            <a:r>
              <a:rPr lang="en-US" smtClean="0"/>
              <a:t>10/7/2016</a:t>
            </a:r>
            <a:endParaRPr lang="en-US"/>
          </a:p>
        </p:txBody>
      </p:sp>
      <p:sp>
        <p:nvSpPr>
          <p:cNvPr id="10" name="Slide Number Placeholder 9"/>
          <p:cNvSpPr>
            <a:spLocks noGrp="1"/>
          </p:cNvSpPr>
          <p:nvPr>
            <p:ph type="sldNum" sz="quarter" idx="12"/>
          </p:nvPr>
        </p:nvSpPr>
        <p:spPr/>
        <p:txBody>
          <a:bodyPr/>
          <a:lstStyle/>
          <a:p>
            <a:fld id="{61857941-F9AA-EE4D-9F12-285FD2EA5EA2}" type="slidenum">
              <a:rPr lang="en-US" smtClean="0"/>
              <a:pPr/>
              <a:t>37</a:t>
            </a:fld>
            <a:endParaRPr lang="en-US"/>
          </a:p>
        </p:txBody>
      </p:sp>
      <p:sp>
        <p:nvSpPr>
          <p:cNvPr id="11" name="Footer Placeholder 10"/>
          <p:cNvSpPr>
            <a:spLocks noGrp="1"/>
          </p:cNvSpPr>
          <p:nvPr>
            <p:ph type="ftr" sz="quarter" idx="11"/>
          </p:nvPr>
        </p:nvSpPr>
        <p:spPr/>
        <p:txBody>
          <a:bodyPr/>
          <a:lstStyle/>
          <a:p>
            <a:r>
              <a:rPr lang="en-US" smtClean="0"/>
              <a:t>ULTRA – LCUGA    D P Medeiros</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endParaRPr lang="en-US" dirty="0" smtClean="0"/>
          </a:p>
          <a:p>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52963F0F-6AE5-094F-842D-721CBB1AD715}" type="slidenum">
              <a:rPr lang="en-US" smtClean="0"/>
              <a:pPr/>
              <a:t>38</a:t>
            </a:fld>
            <a:endParaRPr lang="en-US"/>
          </a:p>
        </p:txBody>
      </p:sp>
      <p:pic>
        <p:nvPicPr>
          <p:cNvPr id="8" name="Picture 7" descr="packed 4 table.gif"/>
          <p:cNvPicPr>
            <a:picLocks noChangeAspect="1"/>
          </p:cNvPicPr>
          <p:nvPr/>
        </p:nvPicPr>
        <p:blipFill>
          <a:blip r:embed="rId2"/>
          <a:stretch>
            <a:fillRect/>
          </a:stretch>
        </p:blipFill>
        <p:spPr>
          <a:xfrm>
            <a:off x="1432004" y="0"/>
            <a:ext cx="6279991" cy="6858000"/>
          </a:xfrm>
          <a:prstGeom prst="rect">
            <a:avLst/>
          </a:prstGeom>
        </p:spPr>
      </p:pic>
      <p:pic>
        <p:nvPicPr>
          <p:cNvPr id="9" name="Picture 8" descr="redone big 4-table.jpg"/>
          <p:cNvPicPr>
            <a:picLocks noChangeAspect="1"/>
          </p:cNvPicPr>
          <p:nvPr/>
        </p:nvPicPr>
        <p:blipFill>
          <a:blip r:embed="rId3"/>
          <a:stretch>
            <a:fillRect/>
          </a:stretch>
        </p:blipFill>
        <p:spPr>
          <a:xfrm>
            <a:off x="1432004" y="0"/>
            <a:ext cx="6068730" cy="6061573"/>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or many flavors of 4321 order?</a:t>
            </a:r>
            <a:endParaRPr lang="en-US" dirty="0"/>
          </a:p>
        </p:txBody>
      </p:sp>
      <p:sp>
        <p:nvSpPr>
          <p:cNvPr id="3" name="Content Placeholder 2"/>
          <p:cNvSpPr>
            <a:spLocks noGrp="1"/>
          </p:cNvSpPr>
          <p:nvPr>
            <p:ph idx="1"/>
          </p:nvPr>
        </p:nvSpPr>
        <p:spPr/>
        <p:txBody>
          <a:bodyPr/>
          <a:lstStyle/>
          <a:p>
            <a:pPr>
              <a:buNone/>
            </a:pPr>
            <a:endParaRPr lang="en-US" dirty="0" smtClean="0"/>
          </a:p>
          <a:p>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52963F0F-6AE5-094F-842D-721CBB1AD715}" type="slidenum">
              <a:rPr lang="en-US" smtClean="0"/>
              <a:pPr/>
              <a:t>39</a:t>
            </a:fld>
            <a:endParaRPr lang="en-US"/>
          </a:p>
        </p:txBody>
      </p:sp>
      <p:pic>
        <p:nvPicPr>
          <p:cNvPr id="8" name="Picture 7" descr="5 structures 4321.jpg"/>
          <p:cNvPicPr>
            <a:picLocks noChangeAspect="1"/>
          </p:cNvPicPr>
          <p:nvPr/>
        </p:nvPicPr>
        <p:blipFill>
          <a:blip r:embed="rId2"/>
          <a:stretch>
            <a:fillRect/>
          </a:stretch>
        </p:blipFill>
        <p:spPr>
          <a:xfrm>
            <a:off x="610360" y="1804755"/>
            <a:ext cx="8335208" cy="276510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Not </a:t>
            </a:r>
            <a:r>
              <a:rPr lang="en-US" i="1" dirty="0" smtClean="0"/>
              <a:t>just</a:t>
            </a:r>
            <a:r>
              <a:rPr lang="en-US" dirty="0" smtClean="0"/>
              <a:t> phrase structure: transformations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Early in his career, Chomsky demonstrated that phrase structure (IC analysis) was inadequate as a description of sentences.</a:t>
            </a:r>
          </a:p>
          <a:p>
            <a:pPr lvl="1"/>
            <a:r>
              <a:rPr lang="en-US" i="1" dirty="0" smtClean="0"/>
              <a:t>Transformations</a:t>
            </a:r>
            <a:r>
              <a:rPr lang="en-US" dirty="0" smtClean="0"/>
              <a:t> were necessary.</a:t>
            </a:r>
          </a:p>
          <a:p>
            <a:pPr lvl="1"/>
            <a:r>
              <a:rPr lang="en-US" dirty="0" smtClean="0"/>
              <a:t>Conclusion: one needs phrase structure AND transformations.</a:t>
            </a:r>
          </a:p>
          <a:p>
            <a:r>
              <a:rPr lang="en-US" dirty="0" smtClean="0"/>
              <a:t>In Merge, he has returned to a view of syntax as PS only. Apparent transformations are an illusion of structure-building plus suppression of copies.</a:t>
            </a:r>
          </a:p>
          <a:p>
            <a:pPr lvl="1"/>
            <a:r>
              <a:rPr lang="en-US" dirty="0" smtClean="0"/>
              <a:t>Internal Merge</a:t>
            </a:r>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is the ULTRA account better?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ULTRA account gets the *213 word order facts:</a:t>
            </a:r>
          </a:p>
          <a:p>
            <a:pPr lvl="1"/>
            <a:r>
              <a:rPr lang="en-US" dirty="0" smtClean="0"/>
              <a:t>with a universal and </a:t>
            </a:r>
            <a:r>
              <a:rPr lang="en-US" dirty="0" err="1" smtClean="0"/>
              <a:t>unparameterized</a:t>
            </a:r>
            <a:r>
              <a:rPr lang="en-US" dirty="0" smtClean="0"/>
              <a:t> parser, </a:t>
            </a:r>
          </a:p>
          <a:p>
            <a:pPr lvl="1"/>
            <a:r>
              <a:rPr lang="en-US" dirty="0" smtClean="0"/>
              <a:t>with linearization and composition the same real-time process,</a:t>
            </a:r>
          </a:p>
          <a:p>
            <a:pPr lvl="1"/>
            <a:r>
              <a:rPr lang="en-US" dirty="0" smtClean="0"/>
              <a:t>while eliminating spurious structural ambiguity.</a:t>
            </a:r>
          </a:p>
          <a:p>
            <a:r>
              <a:rPr lang="en-US" dirty="0" smtClean="0"/>
              <a:t>Other accounts of U20 and 213-avoidance </a:t>
            </a:r>
            <a:r>
              <a:rPr lang="en-US" sz="2581" dirty="0" smtClean="0"/>
              <a:t>(Cinque 2005, </a:t>
            </a:r>
            <a:r>
              <a:rPr lang="en-US" sz="2581" dirty="0" err="1" smtClean="0"/>
              <a:t>Steddy</a:t>
            </a:r>
            <a:r>
              <a:rPr lang="en-US" sz="2581" dirty="0" smtClean="0"/>
              <a:t> &amp; </a:t>
            </a:r>
            <a:r>
              <a:rPr lang="en-US" sz="2581" dirty="0" err="1" smtClean="0"/>
              <a:t>Samek-Lodovici</a:t>
            </a:r>
            <a:r>
              <a:rPr lang="en-US" sz="2581" dirty="0" smtClean="0"/>
              <a:t> 2011, </a:t>
            </a:r>
            <a:r>
              <a:rPr lang="en-US" sz="2581" dirty="0" err="1" smtClean="0"/>
              <a:t>Abels</a:t>
            </a:r>
            <a:r>
              <a:rPr lang="en-US" sz="2581" dirty="0" smtClean="0"/>
              <a:t> &amp; </a:t>
            </a:r>
            <a:r>
              <a:rPr lang="en-US" sz="2581" dirty="0" err="1" smtClean="0"/>
              <a:t>Neeleman</a:t>
            </a:r>
            <a:r>
              <a:rPr lang="en-US" sz="2581" dirty="0" smtClean="0"/>
              <a:t> 2012) </a:t>
            </a:r>
            <a:r>
              <a:rPr lang="en-US" dirty="0" smtClean="0"/>
              <a:t>all have: </a:t>
            </a:r>
          </a:p>
          <a:p>
            <a:pPr lvl="1"/>
            <a:r>
              <a:rPr lang="en-US" dirty="0" smtClean="0"/>
              <a:t>language-particular learning of movement features or alignment constraints (so within-language freedom of order is a problem),</a:t>
            </a:r>
          </a:p>
          <a:p>
            <a:pPr lvl="1"/>
            <a:r>
              <a:rPr lang="en-US" dirty="0" smtClean="0"/>
              <a:t>linearization mechanisms separate from abstract structure-building (Merge),</a:t>
            </a:r>
          </a:p>
          <a:p>
            <a:pPr lvl="1"/>
            <a:r>
              <a:rPr lang="en-US" dirty="0" smtClean="0"/>
              <a:t>Structural/grammatical ambiguity for some orders.</a:t>
            </a:r>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123 and 321 are special</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While 213-avoidance seems to characterize possible word orders, some are much more common than others.</a:t>
            </a:r>
          </a:p>
          <a:p>
            <a:r>
              <a:rPr lang="en-US" i="1" dirty="0" smtClean="0"/>
              <a:t>Harmonic</a:t>
            </a:r>
            <a:r>
              <a:rPr lang="en-US" dirty="0" smtClean="0"/>
              <a:t> orders (</a:t>
            </a:r>
            <a:r>
              <a:rPr lang="en-US" i="1" dirty="0" smtClean="0"/>
              <a:t>123</a:t>
            </a:r>
            <a:r>
              <a:rPr lang="en-US" dirty="0" smtClean="0"/>
              <a:t> and </a:t>
            </a:r>
            <a:r>
              <a:rPr lang="en-US" i="1" dirty="0" smtClean="0"/>
              <a:t>321</a:t>
            </a:r>
            <a:r>
              <a:rPr lang="en-US" dirty="0" smtClean="0"/>
              <a:t>) predominate. Why?</a:t>
            </a:r>
          </a:p>
          <a:p>
            <a:pPr lvl="1"/>
            <a:r>
              <a:rPr lang="en-US" dirty="0" smtClean="0"/>
              <a:t>Not a typological accident; these orders are easiest in AGL too (Culbertson et al 2012; Culbertson &amp; </a:t>
            </a:r>
            <a:r>
              <a:rPr lang="en-US" dirty="0" err="1" smtClean="0"/>
              <a:t>Adger</a:t>
            </a:r>
            <a:r>
              <a:rPr lang="en-US" dirty="0" smtClean="0"/>
              <a:t> 2014).</a:t>
            </a:r>
          </a:p>
          <a:p>
            <a:r>
              <a:rPr lang="en-US" i="1" dirty="0" smtClean="0"/>
              <a:t>321</a:t>
            </a:r>
            <a:r>
              <a:rPr lang="en-US" dirty="0" smtClean="0"/>
              <a:t> is easy to justify: </a:t>
            </a:r>
          </a:p>
          <a:p>
            <a:pPr lvl="1"/>
            <a:r>
              <a:rPr lang="en-US" dirty="0" smtClean="0"/>
              <a:t>the surface order just </a:t>
            </a:r>
            <a:r>
              <a:rPr lang="en-US" i="1" dirty="0" smtClean="0"/>
              <a:t>is</a:t>
            </a:r>
            <a:r>
              <a:rPr lang="en-US" dirty="0" smtClean="0"/>
              <a:t> the interpretation order; </a:t>
            </a:r>
          </a:p>
          <a:p>
            <a:pPr lvl="1"/>
            <a:r>
              <a:rPr lang="en-US" dirty="0" smtClean="0"/>
              <a:t>one doesn’t need memory at all to parse it. </a:t>
            </a:r>
          </a:p>
          <a:p>
            <a:r>
              <a:rPr lang="en-US" dirty="0" smtClean="0"/>
              <a:t>Something special about </a:t>
            </a:r>
            <a:r>
              <a:rPr lang="en-US" i="1" dirty="0" smtClean="0"/>
              <a:t>123</a:t>
            </a:r>
            <a:r>
              <a:rPr lang="en-US" dirty="0" smtClean="0"/>
              <a:t> order too: once the head </a:t>
            </a:r>
            <a:r>
              <a:rPr lang="en-US" i="1" dirty="0" smtClean="0"/>
              <a:t>3</a:t>
            </a:r>
            <a:r>
              <a:rPr lang="en-US" dirty="0" smtClean="0"/>
              <a:t> is reached, the output order of </a:t>
            </a:r>
            <a:r>
              <a:rPr lang="en-US" i="1" dirty="0" smtClean="0"/>
              <a:t>1</a:t>
            </a:r>
            <a:r>
              <a:rPr lang="en-US" dirty="0" smtClean="0"/>
              <a:t> and </a:t>
            </a:r>
            <a:r>
              <a:rPr lang="en-US" i="1" dirty="0" smtClean="0"/>
              <a:t>2</a:t>
            </a:r>
            <a:r>
              <a:rPr lang="en-US" dirty="0" smtClean="0"/>
              <a:t> is independently enforced by the stack. </a:t>
            </a:r>
          </a:p>
          <a:p>
            <a:pPr lvl="1"/>
            <a:r>
              <a:rPr lang="en-US" dirty="0" smtClean="0"/>
              <a:t>Not so for </a:t>
            </a:r>
            <a:r>
              <a:rPr lang="en-US" i="1" dirty="0" smtClean="0"/>
              <a:t>231</a:t>
            </a:r>
            <a:r>
              <a:rPr lang="en-US" dirty="0" smtClean="0"/>
              <a:t>, </a:t>
            </a:r>
            <a:r>
              <a:rPr lang="en-US" i="1" dirty="0" smtClean="0"/>
              <a:t>132</a:t>
            </a:r>
            <a:r>
              <a:rPr lang="en-US" dirty="0" smtClean="0"/>
              <a:t>, or </a:t>
            </a:r>
            <a:r>
              <a:rPr lang="en-US" i="1" dirty="0" smtClean="0"/>
              <a:t>312</a:t>
            </a:r>
            <a:r>
              <a:rPr lang="en-US" dirty="0" smtClean="0"/>
              <a:t> orders, where one must know the cartography to properly sort the </a:t>
            </a:r>
            <a:r>
              <a:rPr lang="en-US" i="1" dirty="0" smtClean="0"/>
              <a:t>1</a:t>
            </a:r>
            <a:r>
              <a:rPr lang="en-US" dirty="0" smtClean="0"/>
              <a:t> and </a:t>
            </a:r>
            <a:r>
              <a:rPr lang="en-US" i="1" dirty="0" smtClean="0"/>
              <a:t>2</a:t>
            </a:r>
            <a:r>
              <a:rPr lang="en-US" dirty="0" smtClean="0"/>
              <a:t>. </a:t>
            </a:r>
          </a:p>
          <a:p>
            <a:pPr lvl="1"/>
            <a:r>
              <a:rPr lang="en-US" dirty="0" smtClean="0"/>
              <a:t>For a child learning a </a:t>
            </a:r>
            <a:r>
              <a:rPr lang="en-US" i="1" dirty="0" smtClean="0"/>
              <a:t>123</a:t>
            </a:r>
            <a:r>
              <a:rPr lang="en-US" dirty="0" smtClean="0"/>
              <a:t> order, stack memory enforces the right interpretation order.</a:t>
            </a:r>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chemeClr val="bg1">
                    <a:lumMod val="50000"/>
                  </a:schemeClr>
                </a:solidFill>
              </a:rPr>
              <a:t>Background</a:t>
            </a:r>
          </a:p>
          <a:p>
            <a:r>
              <a:rPr lang="en-US" dirty="0" smtClean="0">
                <a:solidFill>
                  <a:schemeClr val="bg1">
                    <a:lumMod val="50000"/>
                  </a:schemeClr>
                </a:solidFill>
              </a:rPr>
              <a:t>Word order: *213 and stack-sorting</a:t>
            </a:r>
          </a:p>
          <a:p>
            <a:r>
              <a:rPr lang="en-US" b="1" dirty="0" smtClean="0"/>
              <a:t>Addressing some controversies</a:t>
            </a:r>
          </a:p>
          <a:p>
            <a:pPr lvl="1"/>
            <a:r>
              <a:rPr lang="en-US" dirty="0" smtClean="0"/>
              <a:t>A Universal parser must over-generate</a:t>
            </a:r>
          </a:p>
          <a:p>
            <a:pPr lvl="1"/>
            <a:r>
              <a:rPr lang="en-US" dirty="0" smtClean="0"/>
              <a:t>Reaction &amp; prediction</a:t>
            </a:r>
          </a:p>
          <a:p>
            <a:pPr lvl="1"/>
            <a:r>
              <a:rPr lang="en-US" dirty="0" smtClean="0"/>
              <a:t>What about Generalized Left-Corner Parsing?</a:t>
            </a:r>
          </a:p>
          <a:p>
            <a:pPr lvl="1"/>
            <a:r>
              <a:rPr lang="en-US" dirty="0" err="1" smtClean="0"/>
              <a:t>Incrementality</a:t>
            </a:r>
            <a:r>
              <a:rPr lang="en-US" dirty="0" smtClean="0"/>
              <a:t> as hyperactivity</a:t>
            </a:r>
          </a:p>
          <a:p>
            <a:pPr lvl="1"/>
            <a:r>
              <a:rPr lang="en-US" dirty="0" smtClean="0"/>
              <a:t>Universality of bottom-up order</a:t>
            </a:r>
          </a:p>
          <a:p>
            <a:r>
              <a:rPr lang="en-US" b="1" dirty="0" smtClean="0">
                <a:solidFill>
                  <a:schemeClr val="bg1">
                    <a:lumMod val="50000"/>
                  </a:schemeClr>
                </a:solidFill>
              </a:rPr>
              <a:t>Syntax beyond the cycle: SEM</a:t>
            </a:r>
          </a:p>
          <a:p>
            <a:pPr>
              <a:buNone/>
            </a:pPr>
            <a:endParaRPr lang="en-US" dirty="0" smtClean="0">
              <a:solidFill>
                <a:schemeClr val="bg1">
                  <a:lumMod val="50000"/>
                </a:schemeClr>
              </a:solidFill>
            </a:endParaRPr>
          </a:p>
          <a:p>
            <a:r>
              <a:rPr lang="en-US" dirty="0" smtClean="0">
                <a:solidFill>
                  <a:schemeClr val="bg1">
                    <a:lumMod val="50000"/>
                  </a:schemeClr>
                </a:solidFill>
              </a:rPr>
              <a:t>FAQ</a:t>
            </a:r>
            <a:endParaRPr lang="en-US" dirty="0">
              <a:solidFill>
                <a:schemeClr val="bg1">
                  <a:lumMod val="50000"/>
                </a:schemeClr>
              </a:solidFill>
            </a:endParaRPr>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Universal Parser</a:t>
            </a:r>
            <a:endParaRPr lang="en-US" dirty="0"/>
          </a:p>
        </p:txBody>
      </p:sp>
      <p:sp>
        <p:nvSpPr>
          <p:cNvPr id="3" name="Content Placeholder 2"/>
          <p:cNvSpPr>
            <a:spLocks noGrp="1"/>
          </p:cNvSpPr>
          <p:nvPr>
            <p:ph idx="1"/>
          </p:nvPr>
        </p:nvSpPr>
        <p:spPr/>
        <p:txBody>
          <a:bodyPr>
            <a:normAutofit fontScale="92500"/>
          </a:bodyPr>
          <a:lstStyle/>
          <a:p>
            <a:r>
              <a:rPr lang="en-US" dirty="0" smtClean="0"/>
              <a:t>ULTRA is intended as a </a:t>
            </a:r>
            <a:r>
              <a:rPr lang="en-US" b="1" dirty="0" smtClean="0"/>
              <a:t>universal parser</a:t>
            </a:r>
            <a:r>
              <a:rPr lang="en-US" dirty="0" smtClean="0"/>
              <a:t>.</a:t>
            </a:r>
          </a:p>
          <a:p>
            <a:r>
              <a:rPr lang="en-US" dirty="0" smtClean="0"/>
              <a:t>Its goals are both more and less ambitious than standard theories of grammar:</a:t>
            </a:r>
          </a:p>
          <a:p>
            <a:pPr lvl="1"/>
            <a:r>
              <a:rPr lang="en-US" dirty="0" smtClean="0"/>
              <a:t>It must apply without alteration to extract the correct interpretation from the surface forms of all languages</a:t>
            </a:r>
          </a:p>
          <a:p>
            <a:pPr lvl="1"/>
            <a:r>
              <a:rPr lang="en-US" dirty="0" smtClean="0"/>
              <a:t>It must, therefore, over-generate with respect to particular languages.</a:t>
            </a:r>
          </a:p>
          <a:p>
            <a:r>
              <a:rPr lang="en-US" dirty="0" smtClean="0"/>
              <a:t>Something </a:t>
            </a:r>
            <a:r>
              <a:rPr lang="en-US" i="1" dirty="0" smtClean="0"/>
              <a:t>else</a:t>
            </a:r>
            <a:r>
              <a:rPr lang="en-US" dirty="0" smtClean="0"/>
              <a:t> must describe differences between languages.</a:t>
            </a:r>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systems: reactive and proactive</a:t>
            </a:r>
            <a:endParaRPr lang="en-US" dirty="0"/>
          </a:p>
        </p:txBody>
      </p:sp>
      <p:sp>
        <p:nvSpPr>
          <p:cNvPr id="3" name="Content Placeholder 2"/>
          <p:cNvSpPr>
            <a:spLocks noGrp="1"/>
          </p:cNvSpPr>
          <p:nvPr>
            <p:ph idx="1"/>
          </p:nvPr>
        </p:nvSpPr>
        <p:spPr/>
        <p:txBody>
          <a:bodyPr/>
          <a:lstStyle/>
          <a:p>
            <a:r>
              <a:rPr lang="en-US" dirty="0" smtClean="0"/>
              <a:t>A core idea is that language comprehension involves dual systems of control:</a:t>
            </a:r>
          </a:p>
          <a:p>
            <a:pPr lvl="1"/>
            <a:r>
              <a:rPr lang="en-US" dirty="0" smtClean="0"/>
              <a:t>A reactive control mechanism – bottom-up, input-driven, context-independent, backward-looking.</a:t>
            </a:r>
          </a:p>
          <a:p>
            <a:pPr lvl="1"/>
            <a:r>
              <a:rPr lang="en-US" dirty="0" smtClean="0"/>
              <a:t>A proactive control mechanism – top-down, expectation-driven, context-dependent, forward-looking.</a:t>
            </a:r>
          </a:p>
          <a:p>
            <a:pPr lvl="2"/>
            <a:r>
              <a:rPr lang="en-US" dirty="0" smtClean="0"/>
              <a:t>Braver, Gray, Burgess (2007); </a:t>
            </a:r>
            <a:r>
              <a:rPr lang="en-US" dirty="0" err="1" smtClean="0"/>
              <a:t>Huettig</a:t>
            </a:r>
            <a:r>
              <a:rPr lang="en-US" dirty="0" smtClean="0"/>
              <a:t> and Mani (2016)</a:t>
            </a:r>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Sound-meaning loop</a:t>
            </a:r>
            <a:endParaRPr lang="en-US" dirty="0"/>
          </a:p>
        </p:txBody>
      </p:sp>
      <p:sp>
        <p:nvSpPr>
          <p:cNvPr id="3" name="Content Placeholder 2"/>
          <p:cNvSpPr>
            <a:spLocks noGrp="1"/>
          </p:cNvSpPr>
          <p:nvPr>
            <p:ph idx="1"/>
          </p:nvPr>
        </p:nvSpPr>
        <p:spPr/>
        <p:txBody>
          <a:bodyPr/>
          <a:lstStyle/>
          <a:p>
            <a:pPr>
              <a:buNone/>
            </a:pPr>
            <a:endParaRPr lang="en-US" dirty="0" smtClean="0"/>
          </a:p>
          <a:p>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45</a:t>
            </a:fld>
            <a:endParaRPr lang="en-US"/>
          </a:p>
        </p:txBody>
      </p:sp>
      <p:pic>
        <p:nvPicPr>
          <p:cNvPr id="7" name="Picture 6" descr="sound-meaning loop.jpg"/>
          <p:cNvPicPr>
            <a:picLocks noChangeAspect="1"/>
          </p:cNvPicPr>
          <p:nvPr/>
        </p:nvPicPr>
        <p:blipFill>
          <a:blip r:embed="rId2"/>
          <a:stretch>
            <a:fillRect/>
          </a:stretch>
        </p:blipFill>
        <p:spPr>
          <a:xfrm>
            <a:off x="322716" y="1992923"/>
            <a:ext cx="8622058" cy="3057224"/>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Division of labor</a:t>
            </a:r>
            <a:endParaRPr lang="en-US" dirty="0"/>
          </a:p>
        </p:txBody>
      </p:sp>
      <p:sp>
        <p:nvSpPr>
          <p:cNvPr id="9" name="Text Placeholder 8"/>
          <p:cNvSpPr>
            <a:spLocks noGrp="1"/>
          </p:cNvSpPr>
          <p:nvPr>
            <p:ph type="body" idx="1"/>
          </p:nvPr>
        </p:nvSpPr>
        <p:spPr/>
        <p:txBody>
          <a:bodyPr/>
          <a:lstStyle/>
          <a:p>
            <a:r>
              <a:rPr lang="en-US" dirty="0" smtClean="0"/>
              <a:t>Reactive Control</a:t>
            </a:r>
            <a:endParaRPr lang="en-US" dirty="0"/>
          </a:p>
        </p:txBody>
      </p:sp>
      <p:sp>
        <p:nvSpPr>
          <p:cNvPr id="7" name="Content Placeholder 6"/>
          <p:cNvSpPr>
            <a:spLocks noGrp="1"/>
          </p:cNvSpPr>
          <p:nvPr>
            <p:ph sz="half" idx="2"/>
          </p:nvPr>
        </p:nvSpPr>
        <p:spPr/>
        <p:txBody>
          <a:bodyPr/>
          <a:lstStyle/>
          <a:p>
            <a:r>
              <a:rPr lang="en-US" i="1" dirty="0" smtClean="0"/>
              <a:t>Perception-parsing</a:t>
            </a:r>
          </a:p>
          <a:p>
            <a:r>
              <a:rPr lang="en-US" dirty="0" smtClean="0"/>
              <a:t>Identified with UG (ULTRA)</a:t>
            </a:r>
          </a:p>
          <a:p>
            <a:r>
              <a:rPr lang="en-US" dirty="0" smtClean="0"/>
              <a:t>Automatic, </a:t>
            </a:r>
            <a:r>
              <a:rPr lang="en-US" dirty="0" err="1" smtClean="0"/>
              <a:t>unparameterized</a:t>
            </a:r>
            <a:endParaRPr lang="en-US" dirty="0" smtClean="0"/>
          </a:p>
          <a:p>
            <a:r>
              <a:rPr lang="en-US" dirty="0" smtClean="0"/>
              <a:t>Nearly non-</a:t>
            </a:r>
            <a:r>
              <a:rPr lang="en-US" dirty="0" err="1" smtClean="0"/>
              <a:t>configurational</a:t>
            </a:r>
            <a:endParaRPr lang="en-US" dirty="0" smtClean="0"/>
          </a:p>
          <a:p>
            <a:r>
              <a:rPr lang="en-US" dirty="0" smtClean="0"/>
              <a:t>Builds local structure</a:t>
            </a:r>
          </a:p>
          <a:p>
            <a:r>
              <a:rPr lang="en-US" dirty="0" smtClean="0"/>
              <a:t>Mechanically assigns structure and interpretation</a:t>
            </a:r>
          </a:p>
        </p:txBody>
      </p:sp>
      <p:sp>
        <p:nvSpPr>
          <p:cNvPr id="10" name="Text Placeholder 9"/>
          <p:cNvSpPr>
            <a:spLocks noGrp="1"/>
          </p:cNvSpPr>
          <p:nvPr>
            <p:ph type="body" sz="quarter" idx="3"/>
          </p:nvPr>
        </p:nvSpPr>
        <p:spPr/>
        <p:txBody>
          <a:bodyPr/>
          <a:lstStyle/>
          <a:p>
            <a:r>
              <a:rPr lang="en-US" dirty="0" smtClean="0"/>
              <a:t>Proactive Control</a:t>
            </a:r>
            <a:endParaRPr lang="en-US" dirty="0"/>
          </a:p>
        </p:txBody>
      </p:sp>
      <p:sp>
        <p:nvSpPr>
          <p:cNvPr id="11" name="Content Placeholder 10"/>
          <p:cNvSpPr>
            <a:spLocks noGrp="1"/>
          </p:cNvSpPr>
          <p:nvPr>
            <p:ph sz="quarter" idx="4"/>
          </p:nvPr>
        </p:nvSpPr>
        <p:spPr/>
        <p:txBody>
          <a:bodyPr/>
          <a:lstStyle/>
          <a:p>
            <a:r>
              <a:rPr lang="en-US" i="1" dirty="0" smtClean="0"/>
              <a:t>Production-prediction</a:t>
            </a:r>
          </a:p>
          <a:p>
            <a:r>
              <a:rPr lang="en-US" dirty="0" smtClean="0"/>
              <a:t>Identified with individual adult languages</a:t>
            </a:r>
          </a:p>
          <a:p>
            <a:r>
              <a:rPr lang="en-US" dirty="0" smtClean="0"/>
              <a:t>Statistical learning of predictable patterns</a:t>
            </a:r>
          </a:p>
          <a:p>
            <a:r>
              <a:rPr lang="en-US" dirty="0" smtClean="0"/>
              <a:t>Resolves cycle-embedding ambiguity</a:t>
            </a:r>
          </a:p>
          <a:p>
            <a:r>
              <a:rPr lang="en-US" dirty="0" smtClean="0"/>
              <a:t>Selects a handful of universally-available orders</a:t>
            </a:r>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Predictive learning and pro-drop</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Pro-drop phenomenon illustrates the dual architecture. </a:t>
            </a:r>
          </a:p>
          <a:p>
            <a:pPr lvl="1"/>
            <a:r>
              <a:rPr lang="en-US" dirty="0" smtClean="0"/>
              <a:t>Availability of pro-drop tends to go with rich agreement. </a:t>
            </a:r>
          </a:p>
          <a:p>
            <a:pPr lvl="1"/>
            <a:r>
              <a:rPr lang="en-US" dirty="0" smtClean="0"/>
              <a:t>But richness of agreement is not a parameter from which pro-drop follows by law: </a:t>
            </a:r>
          </a:p>
          <a:p>
            <a:pPr lvl="2"/>
            <a:r>
              <a:rPr lang="en-US" dirty="0" smtClean="0"/>
              <a:t>some languages with rich agreement do not drop arguments, </a:t>
            </a:r>
          </a:p>
          <a:p>
            <a:pPr lvl="2"/>
            <a:r>
              <a:rPr lang="en-US" dirty="0" smtClean="0"/>
              <a:t>while some languages with no agreement do (e.g., Mandarin) . </a:t>
            </a:r>
          </a:p>
          <a:p>
            <a:pPr lvl="1"/>
            <a:r>
              <a:rPr lang="en-US" dirty="0" smtClean="0"/>
              <a:t>Experience of the local language must determine this property, a matter of learning in the prediction-production system to which a universal parser is indifferent. </a:t>
            </a:r>
          </a:p>
          <a:p>
            <a:pPr lvl="1"/>
            <a:r>
              <a:rPr lang="en-US" dirty="0" smtClean="0"/>
              <a:t>And supplying missing arguments is where we expect a mechanical, bottom-up parser to be supplemented by context-informed predictions.</a:t>
            </a:r>
          </a:p>
          <a:p>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aside on GLCP</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Computational linguists: </a:t>
            </a:r>
            <a:r>
              <a:rPr lang="en-US" i="1" dirty="0" smtClean="0"/>
              <a:t>bottom-up</a:t>
            </a:r>
            <a:r>
              <a:rPr lang="en-US" dirty="0" smtClean="0"/>
              <a:t>/</a:t>
            </a:r>
            <a:r>
              <a:rPr lang="en-US" i="1" dirty="0" smtClean="0"/>
              <a:t>top-down </a:t>
            </a:r>
            <a:r>
              <a:rPr lang="en-US" dirty="0" smtClean="0"/>
              <a:t>is a false dichotomy.</a:t>
            </a:r>
          </a:p>
          <a:p>
            <a:pPr lvl="1"/>
            <a:r>
              <a:rPr lang="en-US" dirty="0" smtClean="0"/>
              <a:t>Demers (1977) introduced </a:t>
            </a:r>
            <a:r>
              <a:rPr lang="en-US" i="1" dirty="0" smtClean="0"/>
              <a:t>Generalized Left-Corner Parsing </a:t>
            </a:r>
            <a:r>
              <a:rPr lang="en-US" dirty="0" smtClean="0"/>
              <a:t>(GLCP)</a:t>
            </a:r>
          </a:p>
          <a:p>
            <a:pPr lvl="1"/>
            <a:r>
              <a:rPr lang="en-US" dirty="0" smtClean="0"/>
              <a:t>In which bottom-up and top-down parsing are points on a spectrum</a:t>
            </a:r>
          </a:p>
          <a:p>
            <a:pPr lvl="1"/>
            <a:r>
              <a:rPr lang="en-US" dirty="0" smtClean="0"/>
              <a:t>Distinguished by where the “announce point” for a grammar rule is.</a:t>
            </a:r>
          </a:p>
          <a:p>
            <a:pPr lvl="2"/>
            <a:r>
              <a:rPr lang="en-US" dirty="0" smtClean="0"/>
              <a:t>S </a:t>
            </a:r>
            <a:r>
              <a:rPr lang="en-US" dirty="0" err="1" smtClean="0">
                <a:sym typeface="Wingdings"/>
              </a:rPr>
              <a:t></a:t>
            </a:r>
            <a:r>
              <a:rPr lang="en-US" dirty="0" smtClean="0">
                <a:sym typeface="Wingdings"/>
              </a:rPr>
              <a:t> </a:t>
            </a:r>
            <a:r>
              <a:rPr lang="en-US" b="1" dirty="0" smtClean="0">
                <a:sym typeface="Wingdings"/>
              </a:rPr>
              <a:t>*</a:t>
            </a:r>
            <a:r>
              <a:rPr lang="en-US" dirty="0" smtClean="0">
                <a:sym typeface="Wingdings"/>
              </a:rPr>
              <a:t>NP VP (</a:t>
            </a:r>
            <a:r>
              <a:rPr lang="en-US" dirty="0" smtClean="0"/>
              <a:t>top-down)</a:t>
            </a:r>
          </a:p>
          <a:p>
            <a:pPr lvl="2"/>
            <a:r>
              <a:rPr lang="en-US" dirty="0" smtClean="0"/>
              <a:t>S </a:t>
            </a:r>
            <a:r>
              <a:rPr lang="en-US" dirty="0" err="1" smtClean="0">
                <a:sym typeface="Wingdings"/>
              </a:rPr>
              <a:t></a:t>
            </a:r>
            <a:r>
              <a:rPr lang="en-US" dirty="0" smtClean="0">
                <a:sym typeface="Wingdings"/>
              </a:rPr>
              <a:t> NP VP</a:t>
            </a:r>
            <a:r>
              <a:rPr lang="en-US" b="1" dirty="0" smtClean="0">
                <a:sym typeface="Wingdings"/>
              </a:rPr>
              <a:t>*</a:t>
            </a:r>
            <a:r>
              <a:rPr lang="en-US" dirty="0" smtClean="0"/>
              <a:t> (bottom-up)</a:t>
            </a:r>
          </a:p>
          <a:p>
            <a:pPr lvl="1"/>
            <a:r>
              <a:rPr lang="en-US" dirty="0" smtClean="0"/>
              <a:t>In practice, parsers often fall somewhere in between </a:t>
            </a:r>
          </a:p>
          <a:p>
            <a:pPr lvl="2"/>
            <a:r>
              <a:rPr lang="en-US" dirty="0" smtClean="0"/>
              <a:t>S </a:t>
            </a:r>
            <a:r>
              <a:rPr lang="en-US" dirty="0" err="1" smtClean="0">
                <a:sym typeface="Wingdings"/>
              </a:rPr>
              <a:t></a:t>
            </a:r>
            <a:r>
              <a:rPr lang="en-US" dirty="0" smtClean="0">
                <a:sym typeface="Wingdings"/>
              </a:rPr>
              <a:t> NP</a:t>
            </a:r>
            <a:r>
              <a:rPr lang="en-US" b="1" dirty="0" smtClean="0">
                <a:sym typeface="Wingdings"/>
              </a:rPr>
              <a:t>*</a:t>
            </a:r>
            <a:r>
              <a:rPr lang="en-US" dirty="0" smtClean="0">
                <a:sym typeface="Wingdings"/>
              </a:rPr>
              <a:t>VP (left-corner)</a:t>
            </a:r>
          </a:p>
          <a:p>
            <a:pPr lvl="1"/>
            <a:r>
              <a:rPr lang="en-US" dirty="0" smtClean="0">
                <a:sym typeface="Wingdings"/>
              </a:rPr>
              <a:t>See Hale (2014) for discussion.</a:t>
            </a:r>
          </a:p>
          <a:p>
            <a:r>
              <a:rPr lang="en-US" dirty="0" smtClean="0">
                <a:sym typeface="Wingdings"/>
              </a:rPr>
              <a:t>But this does not apply to ULTRA</a:t>
            </a:r>
          </a:p>
          <a:p>
            <a:pPr lvl="1"/>
            <a:r>
              <a:rPr lang="en-US" dirty="0" smtClean="0">
                <a:sym typeface="Wingdings"/>
              </a:rPr>
              <a:t>Because there are no “grammar rules” in the relevant sense!</a:t>
            </a:r>
            <a:endParaRPr lang="en-US" dirty="0" smtClean="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Controversy</a:t>
            </a:r>
            <a:endParaRPr lang="en-US" dirty="0"/>
          </a:p>
        </p:txBody>
      </p:sp>
      <p:sp>
        <p:nvSpPr>
          <p:cNvPr id="3" name="Content Placeholder 2"/>
          <p:cNvSpPr>
            <a:spLocks noGrp="1"/>
          </p:cNvSpPr>
          <p:nvPr>
            <p:ph idx="1"/>
          </p:nvPr>
        </p:nvSpPr>
        <p:spPr/>
        <p:txBody>
          <a:bodyPr>
            <a:normAutofit/>
          </a:bodyPr>
          <a:lstStyle/>
          <a:p>
            <a:r>
              <a:rPr lang="en-US" dirty="0" smtClean="0"/>
              <a:t>As a real-time comprehension model, the system is “pedestrian” in </a:t>
            </a:r>
            <a:r>
              <a:rPr lang="en-US" dirty="0" err="1" smtClean="0"/>
              <a:t>Stabler’s</a:t>
            </a:r>
            <a:r>
              <a:rPr lang="en-US" dirty="0" smtClean="0"/>
              <a:t> (1991) sense, within each local cycle.</a:t>
            </a:r>
          </a:p>
          <a:p>
            <a:pPr lvl="1"/>
            <a:r>
              <a:rPr lang="en-US" dirty="0" smtClean="0"/>
              <a:t>Local interpretation is bottom-up, starting at the lexical root (verb or noun)</a:t>
            </a:r>
          </a:p>
          <a:p>
            <a:r>
              <a:rPr lang="en-US" dirty="0" smtClean="0"/>
              <a:t>This conflicts with strong evidence for </a:t>
            </a:r>
            <a:r>
              <a:rPr lang="en-US" b="1" dirty="0" smtClean="0"/>
              <a:t>word-by-word </a:t>
            </a:r>
            <a:r>
              <a:rPr lang="en-US" b="1" dirty="0" err="1" smtClean="0"/>
              <a:t>incrementality</a:t>
            </a:r>
            <a:r>
              <a:rPr lang="en-US" dirty="0" smtClean="0"/>
              <a:t> in comprehension.</a:t>
            </a:r>
          </a:p>
          <a:p>
            <a:pPr lvl="1"/>
            <a:r>
              <a:rPr lang="en-US" dirty="0" smtClean="0"/>
              <a:t>Especially in the </a:t>
            </a:r>
            <a:r>
              <a:rPr lang="en-US" i="1" dirty="0" smtClean="0"/>
              <a:t>visual world </a:t>
            </a:r>
            <a:r>
              <a:rPr lang="en-US" dirty="0" smtClean="0"/>
              <a:t>paradigm (e.g., </a:t>
            </a:r>
            <a:r>
              <a:rPr lang="en-US" dirty="0" err="1" smtClean="0"/>
              <a:t>Tanenhaus</a:t>
            </a:r>
            <a:r>
              <a:rPr lang="en-US" dirty="0" smtClean="0"/>
              <a:t> &amp; </a:t>
            </a:r>
            <a:r>
              <a:rPr lang="en-US" dirty="0" err="1" smtClean="0"/>
              <a:t>Trueswell</a:t>
            </a:r>
            <a:r>
              <a:rPr lang="en-US" dirty="0" smtClean="0"/>
              <a:t> 2006)</a:t>
            </a:r>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Transformations without </a:t>
            </a:r>
            <a:br>
              <a:rPr lang="en-US" dirty="0" smtClean="0"/>
            </a:br>
            <a:r>
              <a:rPr lang="en-US" dirty="0" smtClean="0"/>
              <a:t>phrase structure</a:t>
            </a:r>
            <a:endParaRPr lang="en-US" dirty="0"/>
          </a:p>
        </p:txBody>
      </p:sp>
      <p:sp>
        <p:nvSpPr>
          <p:cNvPr id="3" name="Content Placeholder 2"/>
          <p:cNvSpPr>
            <a:spLocks noGrp="1"/>
          </p:cNvSpPr>
          <p:nvPr>
            <p:ph idx="1"/>
          </p:nvPr>
        </p:nvSpPr>
        <p:spPr/>
        <p:txBody>
          <a:bodyPr/>
          <a:lstStyle/>
          <a:p>
            <a:r>
              <a:rPr lang="en-US" dirty="0" smtClean="0"/>
              <a:t>I think Chomsky was right the first time </a:t>
            </a:r>
          </a:p>
          <a:p>
            <a:pPr lvl="1"/>
            <a:r>
              <a:rPr lang="en-US" dirty="0" smtClean="0"/>
              <a:t>but didn’t go far enough.</a:t>
            </a:r>
          </a:p>
          <a:p>
            <a:r>
              <a:rPr lang="en-US" dirty="0" smtClean="0"/>
              <a:t>Transformations are not only </a:t>
            </a:r>
            <a:r>
              <a:rPr lang="en-US" i="1" dirty="0" smtClean="0"/>
              <a:t>necessary</a:t>
            </a:r>
            <a:r>
              <a:rPr lang="en-US" dirty="0" smtClean="0"/>
              <a:t>, but also </a:t>
            </a:r>
            <a:r>
              <a:rPr lang="en-US" i="1" dirty="0" smtClean="0"/>
              <a:t>sufficient</a:t>
            </a:r>
            <a:r>
              <a:rPr lang="en-US" dirty="0" smtClean="0"/>
              <a:t>.</a:t>
            </a:r>
          </a:p>
          <a:p>
            <a:pPr lvl="1"/>
            <a:r>
              <a:rPr lang="en-US" dirty="0" smtClean="0"/>
              <a:t>What could it mean to have transformations without phrase structure?</a:t>
            </a:r>
          </a:p>
          <a:p>
            <a:pPr lvl="1"/>
            <a:r>
              <a:rPr lang="en-US" dirty="0" smtClean="0"/>
              <a:t>After all, transformations are understood as mapping phrase structure to phrase structure.</a:t>
            </a:r>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 hyperactive pedestrian</a:t>
            </a:r>
            <a:endParaRPr lang="en-US" dirty="0"/>
          </a:p>
        </p:txBody>
      </p:sp>
      <p:sp>
        <p:nvSpPr>
          <p:cNvPr id="11" name="Content Placeholder 10"/>
          <p:cNvSpPr>
            <a:spLocks noGrp="1"/>
          </p:cNvSpPr>
          <p:nvPr>
            <p:ph idx="1"/>
          </p:nvPr>
        </p:nvSpPr>
        <p:spPr/>
        <p:txBody>
          <a:bodyPr>
            <a:normAutofit fontScale="85000" lnSpcReduction="20000"/>
          </a:bodyPr>
          <a:lstStyle/>
          <a:p>
            <a:pPr lvl="1"/>
            <a:r>
              <a:rPr lang="en-US" dirty="0" smtClean="0"/>
              <a:t>In ULTRA, violations of the pedestrian bottom-up order of composition are not due to </a:t>
            </a:r>
            <a:r>
              <a:rPr lang="en-US" dirty="0" err="1" smtClean="0"/>
              <a:t>incrementality</a:t>
            </a:r>
            <a:r>
              <a:rPr lang="en-US" dirty="0" smtClean="0"/>
              <a:t>, </a:t>
            </a:r>
          </a:p>
          <a:p>
            <a:pPr lvl="1"/>
            <a:r>
              <a:rPr lang="en-US" dirty="0" smtClean="0"/>
              <a:t>but to </a:t>
            </a:r>
            <a:r>
              <a:rPr lang="en-US" b="1" dirty="0" smtClean="0"/>
              <a:t>hyperactivity</a:t>
            </a:r>
            <a:r>
              <a:rPr lang="en-US" dirty="0" smtClean="0"/>
              <a:t> in Momma, </a:t>
            </a:r>
            <a:r>
              <a:rPr lang="en-US" dirty="0" err="1" smtClean="0"/>
              <a:t>Slevc</a:t>
            </a:r>
            <a:r>
              <a:rPr lang="en-US" dirty="0" smtClean="0"/>
              <a:t>, &amp; Phillips’ (2015) sense.</a:t>
            </a:r>
          </a:p>
          <a:p>
            <a:pPr lvl="1"/>
            <a:r>
              <a:rPr lang="en-US" dirty="0" smtClean="0"/>
              <a:t>Comprehension can “skip ahead” if a root position is posited in advance (by the production-prediction system).</a:t>
            </a:r>
          </a:p>
          <a:p>
            <a:pPr lvl="2"/>
            <a:r>
              <a:rPr lang="en-US" dirty="0" smtClean="0"/>
              <a:t>The… (N)</a:t>
            </a:r>
          </a:p>
          <a:p>
            <a:pPr lvl="2"/>
            <a:r>
              <a:rPr lang="en-US" dirty="0" smtClean="0"/>
              <a:t>The green … (N)</a:t>
            </a:r>
          </a:p>
          <a:p>
            <a:pPr>
              <a:buNone/>
            </a:pPr>
            <a:r>
              <a:rPr lang="en-US" dirty="0" smtClean="0"/>
              <a:t>“There is growing evidence that </a:t>
            </a:r>
            <a:r>
              <a:rPr lang="en-US" dirty="0" err="1" smtClean="0"/>
              <a:t>comprehenders</a:t>
            </a:r>
            <a:r>
              <a:rPr lang="en-US" dirty="0" smtClean="0"/>
              <a:t> often build structural positions in their parses before encountering the words in the input that phonologically realize those positions [...]” </a:t>
            </a:r>
          </a:p>
          <a:p>
            <a:pPr algn="r">
              <a:buNone/>
            </a:pPr>
            <a:r>
              <a:rPr lang="en-US" dirty="0" smtClean="0"/>
              <a:t>(Phillips &amp; Lewis 2013: 19)</a:t>
            </a:r>
          </a:p>
          <a:p>
            <a:endParaRPr lang="en-US" dirty="0"/>
          </a:p>
        </p:txBody>
      </p:sp>
      <p:sp>
        <p:nvSpPr>
          <p:cNvPr id="7" name="Date Placeholder 6"/>
          <p:cNvSpPr>
            <a:spLocks noGrp="1"/>
          </p:cNvSpPr>
          <p:nvPr>
            <p:ph type="dt" sz="half" idx="10"/>
          </p:nvPr>
        </p:nvSpPr>
        <p:spPr/>
        <p:txBody>
          <a:bodyPr/>
          <a:lstStyle/>
          <a:p>
            <a:r>
              <a:rPr lang="en-US" smtClean="0"/>
              <a:t>10/7/2016</a:t>
            </a:r>
            <a:endParaRPr lang="en-US"/>
          </a:p>
        </p:txBody>
      </p:sp>
      <p:sp>
        <p:nvSpPr>
          <p:cNvPr id="8" name="Footer Placeholder 7"/>
          <p:cNvSpPr>
            <a:spLocks noGrp="1"/>
          </p:cNvSpPr>
          <p:nvPr>
            <p:ph type="ftr" sz="quarter" idx="11"/>
          </p:nvPr>
        </p:nvSpPr>
        <p:spPr/>
        <p:txBody>
          <a:bodyPr/>
          <a:lstStyle/>
          <a:p>
            <a:r>
              <a:rPr lang="en-US" smtClean="0"/>
              <a:t>ULTRA – LCUGA    D P Medeiros</a:t>
            </a:r>
            <a:endParaRPr lang="en-US"/>
          </a:p>
        </p:txBody>
      </p:sp>
      <p:sp>
        <p:nvSpPr>
          <p:cNvPr id="9" name="Slide Number Placeholder 8"/>
          <p:cNvSpPr>
            <a:spLocks noGrp="1"/>
          </p:cNvSpPr>
          <p:nvPr>
            <p:ph type="sldNum" sz="quarter" idx="12"/>
          </p:nvPr>
        </p:nvSpPr>
        <p:spPr/>
        <p:txBody>
          <a:bodyPr/>
          <a:lstStyle/>
          <a:p>
            <a:fld id="{D6012312-7F93-7D43-9226-07B8C282974C}"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 first, even in head-final </a:t>
            </a:r>
            <a:r>
              <a:rPr lang="en-US" dirty="0" err="1" smtClean="0"/>
              <a:t>lgs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There’s some evidence for a universal order of interpretation in parsing, regardless of surface order –  the bottom-up order argued for here.</a:t>
            </a:r>
          </a:p>
          <a:p>
            <a:pPr lvl="1"/>
            <a:endParaRPr lang="en-US" dirty="0" smtClean="0"/>
          </a:p>
          <a:p>
            <a:pPr lvl="1"/>
            <a:r>
              <a:rPr lang="en-US" dirty="0" smtClean="0"/>
              <a:t>“However, it is probably not the case that mental structure building operations perfectly follow the linear order of a sentence, whether in comprehension or production. To take just one example, in a head-final language such as Japanese it may be necessary for the structure building system to </a:t>
            </a:r>
            <a:r>
              <a:rPr lang="en-US" b="1" dirty="0" smtClean="0"/>
              <a:t>create a position for the head of a phrase before it has completed the arguments and adjuncts that precede the head</a:t>
            </a:r>
            <a:r>
              <a:rPr lang="en-US" dirty="0" smtClean="0"/>
              <a:t>.” (Phillips &amp; Lewis 2013: 19, emphasis added) </a:t>
            </a:r>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bg1">
                    <a:lumMod val="50000"/>
                  </a:schemeClr>
                </a:solidFill>
              </a:rPr>
              <a:t>Background</a:t>
            </a:r>
          </a:p>
          <a:p>
            <a:r>
              <a:rPr lang="en-US" dirty="0" smtClean="0">
                <a:solidFill>
                  <a:schemeClr val="bg1">
                    <a:lumMod val="50000"/>
                  </a:schemeClr>
                </a:solidFill>
              </a:rPr>
              <a:t>Word order: *213 and stack-sorting</a:t>
            </a:r>
          </a:p>
          <a:p>
            <a:r>
              <a:rPr lang="en-US" dirty="0" smtClean="0">
                <a:solidFill>
                  <a:schemeClr val="bg1">
                    <a:lumMod val="50000"/>
                  </a:schemeClr>
                </a:solidFill>
              </a:rPr>
              <a:t>Addressing some controversies</a:t>
            </a:r>
          </a:p>
          <a:p>
            <a:r>
              <a:rPr lang="en-US" b="1" dirty="0" smtClean="0"/>
              <a:t>Syntax beyond the cycle: SEM</a:t>
            </a:r>
          </a:p>
          <a:p>
            <a:pPr lvl="1"/>
            <a:r>
              <a:rPr lang="en-US" dirty="0" smtClean="0"/>
              <a:t>Primacy &amp; </a:t>
            </a:r>
            <a:r>
              <a:rPr lang="en-US" dirty="0" err="1" smtClean="0"/>
              <a:t>recency</a:t>
            </a:r>
            <a:r>
              <a:rPr lang="en-US" dirty="0" smtClean="0"/>
              <a:t>: The Start-End Model</a:t>
            </a:r>
          </a:p>
          <a:p>
            <a:pPr lvl="1"/>
            <a:r>
              <a:rPr lang="en-US" dirty="0" smtClean="0"/>
              <a:t>Duality of Semantics</a:t>
            </a:r>
          </a:p>
          <a:p>
            <a:pPr lvl="1"/>
            <a:r>
              <a:rPr lang="en-US" dirty="0" smtClean="0"/>
              <a:t>Long-distance movement as intrusion</a:t>
            </a:r>
          </a:p>
          <a:p>
            <a:pPr lvl="1"/>
            <a:r>
              <a:rPr lang="en-US" dirty="0" smtClean="0"/>
              <a:t>Root phenomena</a:t>
            </a:r>
          </a:p>
          <a:p>
            <a:pPr>
              <a:buNone/>
            </a:pPr>
            <a:endParaRPr lang="en-US" dirty="0" smtClean="0">
              <a:solidFill>
                <a:schemeClr val="bg1">
                  <a:lumMod val="50000"/>
                </a:schemeClr>
              </a:solidFill>
            </a:endParaRPr>
          </a:p>
          <a:p>
            <a:r>
              <a:rPr lang="en-US" dirty="0" smtClean="0">
                <a:solidFill>
                  <a:schemeClr val="bg1">
                    <a:lumMod val="50000"/>
                  </a:schemeClr>
                </a:solidFill>
              </a:rPr>
              <a:t>FAQ</a:t>
            </a:r>
            <a:endParaRPr lang="en-US" dirty="0">
              <a:solidFill>
                <a:schemeClr val="bg1">
                  <a:lumMod val="50000"/>
                </a:schemeClr>
              </a:solidFill>
            </a:endParaRPr>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 and SEM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we can do so far: </a:t>
            </a:r>
          </a:p>
          <a:p>
            <a:pPr lvl="1"/>
            <a:r>
              <a:rPr lang="en-US" dirty="0" smtClean="0"/>
              <a:t>information-neutral ordering of single domains.</a:t>
            </a:r>
          </a:p>
          <a:p>
            <a:r>
              <a:rPr lang="en-US" dirty="0" smtClean="0"/>
              <a:t>What we still want: </a:t>
            </a:r>
          </a:p>
          <a:p>
            <a:pPr lvl="1"/>
            <a:r>
              <a:rPr lang="en-US" dirty="0" smtClean="0"/>
              <a:t>discourse-information effects, </a:t>
            </a:r>
          </a:p>
          <a:p>
            <a:pPr lvl="1"/>
            <a:r>
              <a:rPr lang="en-US" dirty="0" smtClean="0"/>
              <a:t>long-distance movement, </a:t>
            </a:r>
          </a:p>
          <a:p>
            <a:pPr lvl="1"/>
            <a:r>
              <a:rPr lang="en-US" dirty="0" smtClean="0"/>
              <a:t>recursion.</a:t>
            </a:r>
          </a:p>
          <a:p>
            <a:r>
              <a:rPr lang="en-US" dirty="0" smtClean="0"/>
              <a:t>To get there, we will embed our stack-sorting parser in a well-established model of short-term memory for order, Henson’s (1998) Start-End Model (SEM).</a:t>
            </a:r>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Background: Start-End Model</a:t>
            </a:r>
            <a:endParaRPr lang="en-US" dirty="0"/>
          </a:p>
        </p:txBody>
      </p:sp>
      <p:sp>
        <p:nvSpPr>
          <p:cNvPr id="3" name="Content Placeholder 2"/>
          <p:cNvSpPr>
            <a:spLocks noGrp="1"/>
          </p:cNvSpPr>
          <p:nvPr>
            <p:ph idx="1"/>
          </p:nvPr>
        </p:nvSpPr>
        <p:spPr/>
        <p:txBody>
          <a:bodyPr>
            <a:normAutofit fontScale="85000" lnSpcReduction="20000"/>
          </a:bodyPr>
          <a:lstStyle/>
          <a:p>
            <a:pPr algn="ctr">
              <a:buNone/>
            </a:pPr>
            <a:r>
              <a:rPr lang="en-US" sz="6000" dirty="0" smtClean="0"/>
              <a:t>1</a:t>
            </a:r>
            <a:r>
              <a:rPr lang="en-US" sz="5400" dirty="0" smtClean="0"/>
              <a:t>9</a:t>
            </a:r>
            <a:r>
              <a:rPr lang="en-US" sz="4800" dirty="0" smtClean="0"/>
              <a:t>2</a:t>
            </a:r>
            <a:r>
              <a:rPr lang="en-US" sz="4000" dirty="0" smtClean="0"/>
              <a:t>6</a:t>
            </a:r>
            <a:r>
              <a:rPr lang="en-US" dirty="0" smtClean="0"/>
              <a:t>530</a:t>
            </a:r>
            <a:r>
              <a:rPr lang="en-US" sz="4000" dirty="0" smtClean="0"/>
              <a:t>8</a:t>
            </a:r>
            <a:r>
              <a:rPr lang="en-US" sz="4800" dirty="0" smtClean="0"/>
              <a:t>9</a:t>
            </a:r>
            <a:r>
              <a:rPr lang="en-US" sz="5400" dirty="0" smtClean="0"/>
              <a:t>7</a:t>
            </a:r>
            <a:r>
              <a:rPr lang="en-US" sz="6000" dirty="0" smtClean="0"/>
              <a:t>9</a:t>
            </a:r>
            <a:endParaRPr lang="en-US" dirty="0" smtClean="0"/>
          </a:p>
          <a:p>
            <a:pPr>
              <a:buNone/>
            </a:pPr>
            <a:r>
              <a:rPr lang="en-US" dirty="0" smtClean="0"/>
              <a:t>Henson (1998) argues that classic primacy/</a:t>
            </a:r>
            <a:r>
              <a:rPr lang="en-US" dirty="0" err="1" smtClean="0"/>
              <a:t>recency</a:t>
            </a:r>
            <a:r>
              <a:rPr lang="en-US" dirty="0" smtClean="0"/>
              <a:t> effects come from a </a:t>
            </a:r>
            <a:r>
              <a:rPr lang="en-US" b="1" dirty="0" smtClean="0"/>
              <a:t>dual memory architecture</a:t>
            </a:r>
            <a:r>
              <a:rPr lang="en-US" dirty="0" smtClean="0"/>
              <a:t>.</a:t>
            </a:r>
          </a:p>
          <a:p>
            <a:pPr lvl="1"/>
            <a:r>
              <a:rPr lang="en-US" dirty="0" smtClean="0"/>
              <a:t>Primacy effects reflect a left-edge-anchored gradient, attenuating to the right:</a:t>
            </a:r>
          </a:p>
          <a:p>
            <a:pPr algn="ctr">
              <a:buNone/>
            </a:pPr>
            <a:r>
              <a:rPr lang="en-US" sz="6545" dirty="0" smtClean="0"/>
              <a:t>1</a:t>
            </a:r>
            <a:r>
              <a:rPr lang="en-US" sz="5895" dirty="0" smtClean="0"/>
              <a:t>9</a:t>
            </a:r>
            <a:r>
              <a:rPr lang="en-US" sz="5053" dirty="0" smtClean="0"/>
              <a:t>2</a:t>
            </a:r>
            <a:r>
              <a:rPr lang="en-US" sz="4211" dirty="0" smtClean="0"/>
              <a:t>6</a:t>
            </a:r>
            <a:r>
              <a:rPr lang="en-US" sz="3368" dirty="0" smtClean="0"/>
              <a:t>5</a:t>
            </a:r>
            <a:r>
              <a:rPr lang="en-US" sz="2595" dirty="0" smtClean="0"/>
              <a:t>3</a:t>
            </a:r>
            <a:r>
              <a:rPr lang="en-US" sz="3368" dirty="0" smtClean="0"/>
              <a:t>…</a:t>
            </a:r>
            <a:endParaRPr lang="en-US" dirty="0" smtClean="0"/>
          </a:p>
          <a:p>
            <a:pPr lvl="1"/>
            <a:r>
              <a:rPr lang="en-US" dirty="0" err="1" smtClean="0"/>
              <a:t>Recency</a:t>
            </a:r>
            <a:r>
              <a:rPr lang="en-US" dirty="0" smtClean="0"/>
              <a:t> effects reflect a right-edge anchored gradient, fading to the left:</a:t>
            </a:r>
          </a:p>
          <a:p>
            <a:pPr algn="ctr">
              <a:buNone/>
            </a:pPr>
            <a:r>
              <a:rPr lang="en-US" sz="2824" dirty="0" smtClean="0"/>
              <a:t>…3</a:t>
            </a:r>
            <a:r>
              <a:rPr lang="en-US" dirty="0" smtClean="0"/>
              <a:t>0</a:t>
            </a:r>
            <a:r>
              <a:rPr lang="en-US" sz="4000" dirty="0" smtClean="0"/>
              <a:t>8</a:t>
            </a:r>
            <a:r>
              <a:rPr lang="en-US" sz="4800" dirty="0" smtClean="0"/>
              <a:t>9</a:t>
            </a:r>
            <a:r>
              <a:rPr lang="en-US" sz="5400" dirty="0" smtClean="0"/>
              <a:t>7</a:t>
            </a:r>
            <a:r>
              <a:rPr lang="en-US" sz="6000" dirty="0" smtClean="0"/>
              <a:t>9</a:t>
            </a:r>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61857941-F9AA-EE4D-9F12-285FD2EA5EA2}"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 queue, End = stack</a:t>
            </a:r>
            <a:endParaRPr lang="en-US" dirty="0"/>
          </a:p>
        </p:txBody>
      </p:sp>
      <p:sp>
        <p:nvSpPr>
          <p:cNvPr id="3" name="Content Placeholder 2"/>
          <p:cNvSpPr>
            <a:spLocks noGrp="1"/>
          </p:cNvSpPr>
          <p:nvPr>
            <p:ph idx="1"/>
          </p:nvPr>
        </p:nvSpPr>
        <p:spPr/>
        <p:txBody>
          <a:bodyPr>
            <a:normAutofit/>
          </a:bodyPr>
          <a:lstStyle/>
          <a:p>
            <a:r>
              <a:rPr lang="en-US" dirty="0" smtClean="0"/>
              <a:t>Very roughly:</a:t>
            </a:r>
          </a:p>
          <a:p>
            <a:pPr lvl="1"/>
            <a:r>
              <a:rPr lang="en-US" dirty="0" smtClean="0"/>
              <a:t>The left-edge primacy system is realized by a </a:t>
            </a:r>
            <a:r>
              <a:rPr lang="en-US" b="1" dirty="0" smtClean="0"/>
              <a:t>queue</a:t>
            </a:r>
            <a:r>
              <a:rPr lang="en-US" dirty="0" smtClean="0"/>
              <a:t> (first-in, first-out access);</a:t>
            </a:r>
          </a:p>
          <a:p>
            <a:pPr lvl="1"/>
            <a:r>
              <a:rPr lang="en-US" dirty="0" smtClean="0"/>
              <a:t>The right-edge </a:t>
            </a:r>
            <a:r>
              <a:rPr lang="en-US" dirty="0" err="1" smtClean="0"/>
              <a:t>recency</a:t>
            </a:r>
            <a:r>
              <a:rPr lang="en-US" dirty="0" smtClean="0"/>
              <a:t> system is realized by a </a:t>
            </a:r>
            <a:r>
              <a:rPr lang="en-US" b="1" dirty="0" smtClean="0"/>
              <a:t>stack</a:t>
            </a:r>
            <a:r>
              <a:rPr lang="en-US" dirty="0" smtClean="0"/>
              <a:t> (last-in, first-out).</a:t>
            </a:r>
          </a:p>
          <a:p>
            <a:r>
              <a:rPr lang="en-US" dirty="0" smtClean="0"/>
              <a:t>As we will see shortly, this quickly becomes too crude, and a more careful alignment with Henson’s model yields better results.</a:t>
            </a:r>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61857941-F9AA-EE4D-9F12-285FD2EA5EA2}"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End Model &amp; ULTRA</a:t>
            </a:r>
            <a:endParaRPr lang="en-US" dirty="0"/>
          </a:p>
        </p:txBody>
      </p:sp>
      <p:sp>
        <p:nvSpPr>
          <p:cNvPr id="3" name="Content Placeholder 2"/>
          <p:cNvSpPr>
            <a:spLocks noGrp="1"/>
          </p:cNvSpPr>
          <p:nvPr>
            <p:ph idx="1"/>
          </p:nvPr>
        </p:nvSpPr>
        <p:spPr/>
        <p:txBody>
          <a:bodyPr>
            <a:normAutofit lnSpcReduction="10000"/>
          </a:bodyPr>
          <a:lstStyle/>
          <a:p>
            <a:r>
              <a:rPr lang="en-US" dirty="0" smtClean="0"/>
              <a:t>I propose, as a first approximation, that human parsing is to be explained in terms of “</a:t>
            </a:r>
            <a:r>
              <a:rPr lang="en-US" b="1" dirty="0" smtClean="0"/>
              <a:t>queuing left</a:t>
            </a:r>
            <a:r>
              <a:rPr lang="en-US" dirty="0" smtClean="0"/>
              <a:t>” and “</a:t>
            </a:r>
            <a:r>
              <a:rPr lang="en-US" b="1" dirty="0" smtClean="0"/>
              <a:t>stack-sorting right</a:t>
            </a:r>
            <a:r>
              <a:rPr lang="en-US" dirty="0" smtClean="0"/>
              <a:t>”.</a:t>
            </a:r>
          </a:p>
          <a:p>
            <a:r>
              <a:rPr lang="en-US" dirty="0" smtClean="0"/>
              <a:t>The “left periphery” is stored in a separate, lingering memory store, </a:t>
            </a:r>
          </a:p>
          <a:p>
            <a:r>
              <a:rPr lang="en-US" dirty="0" smtClean="0"/>
              <a:t>Meanwhile, the right edge memory system is responsible for building local, “thematic structure” – the base, and its information-neutral permutations.</a:t>
            </a:r>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61857941-F9AA-EE4D-9F12-285FD2EA5EA2}"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 and Duality of Semantics</a:t>
            </a:r>
            <a:endParaRPr lang="en-US" dirty="0"/>
          </a:p>
        </p:txBody>
      </p:sp>
      <p:sp>
        <p:nvSpPr>
          <p:cNvPr id="3" name="Content Placeholder 2"/>
          <p:cNvSpPr>
            <a:spLocks noGrp="1"/>
          </p:cNvSpPr>
          <p:nvPr>
            <p:ph idx="1"/>
          </p:nvPr>
        </p:nvSpPr>
        <p:spPr/>
        <p:txBody>
          <a:bodyPr>
            <a:normAutofit fontScale="92500"/>
          </a:bodyPr>
          <a:lstStyle/>
          <a:p>
            <a:pPr marL="342900" lvl="1" indent="-342900">
              <a:buNone/>
            </a:pPr>
            <a:r>
              <a:rPr lang="en-US" dirty="0" smtClean="0"/>
              <a:t>Left edges and right edges are different in memory.</a:t>
            </a:r>
          </a:p>
          <a:p>
            <a:pPr marL="742950" lvl="2" indent="-342900"/>
            <a:r>
              <a:rPr lang="en-US" dirty="0" smtClean="0"/>
              <a:t>The first element remains the first, however many follow; </a:t>
            </a:r>
          </a:p>
          <a:p>
            <a:pPr marL="742950" lvl="2" indent="-342900"/>
            <a:r>
              <a:rPr lang="en-US" dirty="0" smtClean="0"/>
              <a:t>by contrast, each word is a new right edge </a:t>
            </a:r>
          </a:p>
          <a:p>
            <a:pPr marL="342900" lvl="1" indent="-342900">
              <a:buNone/>
            </a:pPr>
            <a:r>
              <a:rPr lang="en-US" dirty="0" smtClean="0"/>
              <a:t>I think that explains a few things:</a:t>
            </a:r>
          </a:p>
          <a:p>
            <a:pPr marL="742950" lvl="2" indent="-342900"/>
            <a:r>
              <a:rPr lang="en-US" dirty="0" smtClean="0"/>
              <a:t>Why the left periphery handles long-distance dependencies, while the right-hand stack system does only local permutation.</a:t>
            </a:r>
          </a:p>
          <a:p>
            <a:pPr marL="742950" lvl="2" indent="-342900"/>
            <a:r>
              <a:rPr lang="en-US" dirty="0" smtClean="0"/>
              <a:t>Put another way, why leftward movement is unbounded, while rightward movement is not.</a:t>
            </a:r>
          </a:p>
          <a:p>
            <a:pPr marL="742950" lvl="2" indent="-342900"/>
            <a:r>
              <a:rPr lang="en-US" dirty="0" smtClean="0"/>
              <a:t>And why left peripheral elements are eligible for special discourse-information interpretation, while stack-sorted elements get only thematic compositional interpretation. </a:t>
            </a:r>
          </a:p>
          <a:p>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a:t>
            </a:r>
            <a:r>
              <a:rPr lang="en-US" dirty="0" err="1" smtClean="0"/>
              <a:t>j</a:t>
            </a:r>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58</a:t>
            </a:fld>
            <a:endParaRPr lang="en-US"/>
          </a:p>
        </p:txBody>
      </p:sp>
      <p:pic>
        <p:nvPicPr>
          <p:cNvPr id="7" name="Picture 6" descr="QLSR overview.gif"/>
          <p:cNvPicPr>
            <a:picLocks noChangeAspect="1"/>
          </p:cNvPicPr>
          <p:nvPr/>
        </p:nvPicPr>
        <p:blipFill>
          <a:blip r:embed="rId2"/>
          <a:stretch>
            <a:fillRect/>
          </a:stretch>
        </p:blipFill>
        <p:spPr>
          <a:xfrm>
            <a:off x="914822" y="0"/>
            <a:ext cx="7314355" cy="6858000"/>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Duality of Semantics</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52963F0F-6AE5-094F-842D-721CBB1AD715}" type="slidenum">
              <a:rPr lang="en-US" smtClean="0"/>
              <a:pPr/>
              <a:t>59</a:t>
            </a:fld>
            <a:endParaRPr lang="en-US"/>
          </a:p>
        </p:txBody>
      </p:sp>
      <p:pic>
        <p:nvPicPr>
          <p:cNvPr id="7" name="Picture 6" descr="DoS predictions.gif"/>
          <p:cNvPicPr>
            <a:picLocks noChangeAspect="1"/>
          </p:cNvPicPr>
          <p:nvPr/>
        </p:nvPicPr>
        <p:blipFill>
          <a:blip r:embed="rId2"/>
          <a:stretch>
            <a:fillRect/>
          </a:stretch>
        </p:blipFill>
        <p:spPr>
          <a:xfrm>
            <a:off x="737683" y="1600199"/>
            <a:ext cx="7615424" cy="457612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ULTRA: transformation </a:t>
            </a:r>
            <a:br>
              <a:rPr lang="en-US" dirty="0" smtClean="0"/>
            </a:br>
            <a:r>
              <a:rPr lang="en-US" dirty="0" smtClean="0"/>
              <a:t>without phrase structure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this talk, I describe ULTRA, the </a:t>
            </a:r>
            <a:r>
              <a:rPr lang="en-US" i="1" dirty="0" smtClean="0"/>
              <a:t>Universal Linear Transduction Reactive Automaton</a:t>
            </a:r>
            <a:r>
              <a:rPr lang="en-US" dirty="0" smtClean="0"/>
              <a:t>.</a:t>
            </a:r>
          </a:p>
          <a:p>
            <a:pPr lvl="1"/>
            <a:r>
              <a:rPr lang="en-US" dirty="0" smtClean="0"/>
              <a:t>A parser-is-grammar theory with transformations, but without phrase structure.</a:t>
            </a:r>
          </a:p>
          <a:p>
            <a:r>
              <a:rPr lang="en-US" dirty="0" smtClean="0"/>
              <a:t>No phrase structure: surface and inner forms of language are (locally) linear and </a:t>
            </a:r>
            <a:r>
              <a:rPr lang="en-US" dirty="0" err="1" smtClean="0"/>
              <a:t>concatenative</a:t>
            </a:r>
            <a:r>
              <a:rPr lang="en-US" dirty="0" smtClean="0"/>
              <a:t>.</a:t>
            </a:r>
          </a:p>
          <a:p>
            <a:r>
              <a:rPr lang="en-US" dirty="0" smtClean="0"/>
              <a:t>Transformation is </a:t>
            </a:r>
            <a:r>
              <a:rPr lang="en-US" i="1" dirty="0" smtClean="0"/>
              <a:t>linear transduction</a:t>
            </a:r>
            <a:r>
              <a:rPr lang="en-US" dirty="0" smtClean="0"/>
              <a:t>: mapping a sound string to memory, and thence to a meaning string.</a:t>
            </a:r>
          </a:p>
          <a:p>
            <a:pPr lvl="1"/>
            <a:r>
              <a:rPr lang="en-US" dirty="0" smtClean="0"/>
              <a:t>Phrase structure is a kind of dynamic illusion woven by transductions.</a:t>
            </a:r>
          </a:p>
          <a:p>
            <a:pPr lvl="1"/>
            <a:r>
              <a:rPr lang="en-US" dirty="0" smtClean="0"/>
              <a:t>Not abstract geometry, but a matter of timing in parsing.</a:t>
            </a:r>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Discourse-information effects: </a:t>
            </a:r>
            <a:br>
              <a:rPr lang="en-US" dirty="0" smtClean="0"/>
            </a:br>
            <a:r>
              <a:rPr lang="en-US" dirty="0" smtClean="0"/>
              <a:t>beyond *213</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Stack-sorting buys us 213-avoidance</a:t>
            </a:r>
          </a:p>
          <a:p>
            <a:pPr lvl="1"/>
            <a:r>
              <a:rPr lang="en-US" dirty="0" smtClean="0"/>
              <a:t>In the parsing of information-neutral single cycles</a:t>
            </a:r>
          </a:p>
          <a:p>
            <a:r>
              <a:rPr lang="en-US" dirty="0" smtClean="0"/>
              <a:t>But 213-like orders are clearly possible:</a:t>
            </a:r>
          </a:p>
          <a:p>
            <a:pPr lvl="1"/>
            <a:r>
              <a:rPr lang="en-US" i="1" dirty="0" smtClean="0"/>
              <a:t>Bagels, I like</a:t>
            </a:r>
          </a:p>
          <a:p>
            <a:pPr lvl="1"/>
            <a:r>
              <a:rPr lang="en-US" dirty="0" smtClean="0"/>
              <a:t>But: special discourse-information status (contrastive focus)</a:t>
            </a:r>
          </a:p>
          <a:p>
            <a:pPr lvl="1"/>
            <a:r>
              <a:rPr lang="en-US" dirty="0" smtClean="0"/>
              <a:t>Focus is also involved in 213-like </a:t>
            </a:r>
            <a:r>
              <a:rPr lang="en-US" i="1" dirty="0" err="1" smtClean="0"/>
              <a:t>Adj</a:t>
            </a:r>
            <a:r>
              <a:rPr lang="en-US" i="1" dirty="0" smtClean="0"/>
              <a:t>-Dem-N </a:t>
            </a:r>
            <a:r>
              <a:rPr lang="en-US" dirty="0" smtClean="0"/>
              <a:t>orders in Slavic.</a:t>
            </a:r>
          </a:p>
          <a:p>
            <a:r>
              <a:rPr lang="en-US" dirty="0" smtClean="0"/>
              <a:t>The idea: use of primacy memory allows 213-like orders and explains their special discourse-information status.</a:t>
            </a:r>
          </a:p>
          <a:p>
            <a:r>
              <a:rPr lang="en-US" dirty="0" smtClean="0"/>
              <a:t>Duality of Semantics: primacy in long-distance movement.</a:t>
            </a:r>
          </a:p>
          <a:p>
            <a:pPr lvl="1"/>
            <a:r>
              <a:rPr lang="en-US" dirty="0" err="1" smtClean="0"/>
              <a:t>Wh</a:t>
            </a:r>
            <a:r>
              <a:rPr lang="en-US" dirty="0" smtClean="0"/>
              <a:t>-dependencies (examples in FAQ) </a:t>
            </a:r>
          </a:p>
          <a:p>
            <a:pPr lvl="1"/>
            <a:r>
              <a:rPr lang="en-US" dirty="0" err="1" smtClean="0"/>
              <a:t>Jaminjung</a:t>
            </a:r>
            <a:r>
              <a:rPr lang="en-US" dirty="0" smtClean="0"/>
              <a:t> discontinuous </a:t>
            </a:r>
            <a:r>
              <a:rPr lang="en-US" dirty="0" err="1" smtClean="0"/>
              <a:t>DPs</a:t>
            </a:r>
            <a:r>
              <a:rPr lang="en-US" dirty="0" smtClean="0"/>
              <a:t>: express constituent or sentence focus (</a:t>
            </a:r>
            <a:r>
              <a:rPr lang="en-US" dirty="0" err="1" smtClean="0"/>
              <a:t>Schultze</a:t>
            </a:r>
            <a:r>
              <a:rPr lang="en-US" dirty="0" smtClean="0"/>
              <a:t>-Berndt &amp; </a:t>
            </a:r>
            <a:r>
              <a:rPr lang="en-US" dirty="0" err="1" smtClean="0"/>
              <a:t>Simard</a:t>
            </a:r>
            <a:r>
              <a:rPr lang="en-US" dirty="0" smtClean="0"/>
              <a:t> 2012)</a:t>
            </a:r>
          </a:p>
          <a:p>
            <a:pPr lvl="1"/>
            <a:endParaRPr lang="en-US" dirty="0" smtClean="0"/>
          </a:p>
          <a:p>
            <a:pPr lvl="1"/>
            <a:endParaRPr lang="en-US" dirty="0" smtClean="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Contextual grouping</a:t>
            </a:r>
            <a:r>
              <a:rPr lang="en-US" dirty="0" smtClean="0"/>
              <a:t>: toward recursion</a:t>
            </a:r>
            <a:endParaRPr lang="en-US" dirty="0"/>
          </a:p>
        </p:txBody>
      </p:sp>
      <p:sp>
        <p:nvSpPr>
          <p:cNvPr id="3" name="Content Placeholder 2"/>
          <p:cNvSpPr>
            <a:spLocks noGrp="1"/>
          </p:cNvSpPr>
          <p:nvPr>
            <p:ph idx="1"/>
          </p:nvPr>
        </p:nvSpPr>
        <p:spPr/>
        <p:txBody>
          <a:bodyPr>
            <a:normAutofit fontScale="92500"/>
          </a:bodyPr>
          <a:lstStyle/>
          <a:p>
            <a:r>
              <a:rPr lang="en-US" dirty="0" smtClean="0"/>
              <a:t>Serial position curves extend beyond recall of items within a single list; similar curves govern accessibility of groups within a series of groups.</a:t>
            </a:r>
          </a:p>
          <a:p>
            <a:pPr lvl="1"/>
            <a:r>
              <a:rPr lang="en-US" dirty="0"/>
              <a:t>“The basic idea behind </a:t>
            </a:r>
            <a:r>
              <a:rPr lang="en-US" dirty="0" smtClean="0"/>
              <a:t>modeling </a:t>
            </a:r>
            <a:r>
              <a:rPr lang="en-US" dirty="0"/>
              <a:t>grouping in SEM is that </a:t>
            </a:r>
            <a:r>
              <a:rPr lang="en-US" b="1" dirty="0"/>
              <a:t>two dimensions of position are coded</a:t>
            </a:r>
            <a:r>
              <a:rPr lang="en-US" dirty="0"/>
              <a:t>. The first is the position of an </a:t>
            </a:r>
            <a:r>
              <a:rPr lang="en-US" b="1" dirty="0"/>
              <a:t>item in a group</a:t>
            </a:r>
            <a:r>
              <a:rPr lang="en-US" dirty="0"/>
              <a:t>; the second is the position of a </a:t>
            </a:r>
            <a:r>
              <a:rPr lang="en-US" b="1" dirty="0"/>
              <a:t>group in a list</a:t>
            </a:r>
            <a:r>
              <a:rPr lang="en-US" dirty="0"/>
              <a:t>. These dimensions are coded with respect to two pairs of start and end markers, resulting in two positional codes for each token.” (Henson 1998: </a:t>
            </a:r>
            <a:r>
              <a:rPr lang="en-US" dirty="0" smtClean="0"/>
              <a:t>103; emphasis added, DPM)</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Long-distance movement is a kind of “intrusion” effect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 the study of memory for serial order, </a:t>
            </a:r>
            <a:r>
              <a:rPr lang="en-US" b="1" dirty="0" smtClean="0"/>
              <a:t>intrusions</a:t>
            </a:r>
            <a:r>
              <a:rPr lang="en-US" dirty="0" smtClean="0"/>
              <a:t> are an error in which an item from a grouped list is recalled within the wrong group.</a:t>
            </a:r>
          </a:p>
          <a:p>
            <a:r>
              <a:rPr lang="en-US" dirty="0" smtClean="0"/>
              <a:t>In ULTRA model, long-distance movement amounts to an intrusion in this sense.</a:t>
            </a:r>
          </a:p>
          <a:p>
            <a:r>
              <a:rPr lang="en-US" dirty="0"/>
              <a:t>A</a:t>
            </a:r>
            <a:r>
              <a:rPr lang="en-US" dirty="0" smtClean="0"/>
              <a:t>n item from an earlier group (cycle), </a:t>
            </a:r>
          </a:p>
          <a:p>
            <a:pPr lvl="1"/>
            <a:r>
              <a:rPr lang="en-US" dirty="0" smtClean="0"/>
              <a:t>with high positional salience at the point of recall, and </a:t>
            </a:r>
          </a:p>
          <a:p>
            <a:pPr lvl="1"/>
            <a:r>
              <a:rPr lang="en-US" dirty="0" smtClean="0"/>
              <a:t>which has not been suppressed (by retrieval for interpretation), </a:t>
            </a:r>
          </a:p>
          <a:p>
            <a:r>
              <a:rPr lang="en-US" dirty="0" smtClean="0"/>
              <a:t>may be retrieved in the processing of a later group (cycle). </a:t>
            </a:r>
          </a:p>
          <a:p>
            <a:pPr lvl="1"/>
            <a:r>
              <a:rPr lang="en-US" dirty="0" smtClean="0"/>
              <a:t>Its group-markers won’t match*, but positional and </a:t>
            </a:r>
            <a:r>
              <a:rPr lang="en-US" dirty="0" err="1" smtClean="0"/>
              <a:t>featural</a:t>
            </a:r>
            <a:r>
              <a:rPr lang="en-US" dirty="0" smtClean="0"/>
              <a:t> salience may lead to it being cued, as interpretation probes memory for an appropriate item to fill a gap.</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 move as intrusion: islands</a:t>
            </a:r>
            <a:endParaRPr lang="en-US" dirty="0"/>
          </a:p>
        </p:txBody>
      </p:sp>
      <p:sp>
        <p:nvSpPr>
          <p:cNvPr id="3" name="Content Placeholder 2"/>
          <p:cNvSpPr>
            <a:spLocks noGrp="1"/>
          </p:cNvSpPr>
          <p:nvPr>
            <p:ph idx="1"/>
          </p:nvPr>
        </p:nvSpPr>
        <p:spPr/>
        <p:txBody>
          <a:bodyPr>
            <a:normAutofit lnSpcReduction="10000"/>
          </a:bodyPr>
          <a:lstStyle/>
          <a:p>
            <a:r>
              <a:rPr lang="en-US" dirty="0" smtClean="0"/>
              <a:t>The view of long-distance movement as </a:t>
            </a:r>
            <a:r>
              <a:rPr lang="en-US" i="1" dirty="0" smtClean="0"/>
              <a:t>intrusion</a:t>
            </a:r>
            <a:r>
              <a:rPr lang="en-US" dirty="0" smtClean="0"/>
              <a:t> makes an important prediction:</a:t>
            </a:r>
          </a:p>
          <a:p>
            <a:pPr lvl="1"/>
            <a:r>
              <a:rPr lang="en-US" dirty="0" smtClean="0"/>
              <a:t>It should only occur if there’s no better match.</a:t>
            </a:r>
          </a:p>
          <a:p>
            <a:pPr lvl="1"/>
            <a:r>
              <a:rPr lang="en-US" dirty="0" smtClean="0"/>
              <a:t>Better match: equivalent </a:t>
            </a:r>
            <a:r>
              <a:rPr lang="en-US" dirty="0" err="1" smtClean="0"/>
              <a:t>featural</a:t>
            </a:r>
            <a:r>
              <a:rPr lang="en-US" dirty="0" smtClean="0"/>
              <a:t> and positional salience, but with same-cycle group markers.</a:t>
            </a:r>
          </a:p>
          <a:p>
            <a:pPr lvl="1"/>
            <a:r>
              <a:rPr lang="en-US" dirty="0" smtClean="0"/>
              <a:t>For example, an as-yet-</a:t>
            </a:r>
            <a:r>
              <a:rPr lang="en-US" dirty="0" err="1" smtClean="0"/>
              <a:t>undischarged</a:t>
            </a:r>
            <a:r>
              <a:rPr lang="en-US" dirty="0" smtClean="0"/>
              <a:t> left-peripheral element in local group. </a:t>
            </a:r>
          </a:p>
          <a:p>
            <a:r>
              <a:rPr lang="en-US" dirty="0" smtClean="0"/>
              <a:t>That might underlie the </a:t>
            </a:r>
            <a:r>
              <a:rPr lang="en-US" dirty="0" err="1" smtClean="0"/>
              <a:t>wh</a:t>
            </a:r>
            <a:r>
              <a:rPr lang="en-US" dirty="0" smtClean="0"/>
              <a:t>-island condition and island-hood of relative clauses.</a:t>
            </a:r>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 move </a:t>
            </a:r>
            <a:r>
              <a:rPr lang="en-US" i="1" dirty="0" smtClean="0"/>
              <a:t>not</a:t>
            </a:r>
            <a:r>
              <a:rPr lang="en-US" dirty="0" smtClean="0"/>
              <a:t> so intrusive?</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Successive </a:t>
            </a:r>
            <a:r>
              <a:rPr lang="en-US" b="1" dirty="0" err="1" smtClean="0"/>
              <a:t>cyclicity</a:t>
            </a:r>
            <a:r>
              <a:rPr lang="en-US" dirty="0" smtClean="0"/>
              <a:t>: there is evidence that fillers are re-activated at the left edge of embedded clauses (Gibson &amp; Warren 2004).</a:t>
            </a:r>
          </a:p>
          <a:p>
            <a:pPr lvl="1"/>
            <a:r>
              <a:rPr lang="en-US" dirty="0" smtClean="0"/>
              <a:t>In SEM terms, this may re-code them as part of the current group.</a:t>
            </a:r>
          </a:p>
          <a:p>
            <a:pPr lvl="1"/>
            <a:r>
              <a:rPr lang="en-US" dirty="0" smtClean="0"/>
              <a:t>So </a:t>
            </a:r>
            <a:r>
              <a:rPr lang="en-US" dirty="0" err="1" smtClean="0"/>
              <a:t>wh</a:t>
            </a:r>
            <a:r>
              <a:rPr lang="en-US" dirty="0" smtClean="0"/>
              <a:t>- and relative clause island effects may be better thought of as competition or interference within limited primacy memory.</a:t>
            </a:r>
          </a:p>
          <a:p>
            <a:r>
              <a:rPr lang="en-US" dirty="0" smtClean="0"/>
              <a:t>The point: the first (matrix) clause is special because of </a:t>
            </a:r>
            <a:r>
              <a:rPr lang="en-US" b="1" dirty="0" smtClean="0"/>
              <a:t>enhanced primacy effects</a:t>
            </a:r>
            <a:r>
              <a:rPr lang="en-US" dirty="0" smtClean="0"/>
              <a:t>. </a:t>
            </a:r>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Primacy and root phenomena</a:t>
            </a:r>
            <a:endParaRPr lang="en-US" dirty="0"/>
          </a:p>
        </p:txBody>
      </p:sp>
      <p:sp>
        <p:nvSpPr>
          <p:cNvPr id="3" name="Content Placeholder 2"/>
          <p:cNvSpPr>
            <a:spLocks noGrp="1"/>
          </p:cNvSpPr>
          <p:nvPr>
            <p:ph idx="1"/>
          </p:nvPr>
        </p:nvSpPr>
        <p:spPr/>
        <p:txBody>
          <a:bodyPr>
            <a:normAutofit fontScale="47500" lnSpcReduction="20000"/>
          </a:bodyPr>
          <a:lstStyle/>
          <a:p>
            <a:r>
              <a:rPr lang="en-US" sz="4364" dirty="0" err="1" smtClean="0"/>
              <a:t>Emonds</a:t>
            </a:r>
            <a:r>
              <a:rPr lang="en-US" sz="4364" dirty="0" smtClean="0"/>
              <a:t> (1969): root clauses have special syntax unavailable to embedded clauses.</a:t>
            </a:r>
          </a:p>
          <a:p>
            <a:r>
              <a:rPr lang="en-US" sz="4364" dirty="0" smtClean="0"/>
              <a:t>Interestingly, so-called </a:t>
            </a:r>
            <a:r>
              <a:rPr lang="en-US" sz="4364" i="1" dirty="0" smtClean="0"/>
              <a:t>root phenomena </a:t>
            </a:r>
            <a:r>
              <a:rPr lang="en-US" sz="4364" dirty="0" smtClean="0"/>
              <a:t>usually involve the “left periphery” – and so, primacy.</a:t>
            </a:r>
          </a:p>
          <a:p>
            <a:r>
              <a:rPr lang="en-US" dirty="0" err="1" smtClean="0"/>
              <a:t>Heycock</a:t>
            </a:r>
            <a:r>
              <a:rPr lang="en-US" dirty="0" smtClean="0"/>
              <a:t> (2001) gives the following list:</a:t>
            </a:r>
          </a:p>
          <a:p>
            <a:pPr lvl="1"/>
            <a:r>
              <a:rPr lang="en-US" dirty="0" smtClean="0"/>
              <a:t>VP </a:t>
            </a:r>
            <a:r>
              <a:rPr lang="en-US" dirty="0" err="1" smtClean="0"/>
              <a:t>preposing</a:t>
            </a:r>
            <a:endParaRPr lang="en-US" sz="5400" dirty="0" smtClean="0"/>
          </a:p>
          <a:p>
            <a:pPr lvl="1"/>
            <a:r>
              <a:rPr lang="en-US" dirty="0" smtClean="0"/>
              <a:t>negative constituent </a:t>
            </a:r>
            <a:r>
              <a:rPr lang="en-US" dirty="0" err="1" smtClean="0"/>
              <a:t>preposing</a:t>
            </a:r>
            <a:endParaRPr lang="en-US" sz="5400" dirty="0" smtClean="0"/>
          </a:p>
          <a:p>
            <a:pPr lvl="1"/>
            <a:r>
              <a:rPr lang="en-US" dirty="0" err="1" smtClean="0"/>
              <a:t>Topicalization</a:t>
            </a:r>
            <a:endParaRPr lang="en-US" sz="5400" dirty="0" smtClean="0"/>
          </a:p>
          <a:p>
            <a:pPr lvl="1"/>
            <a:r>
              <a:rPr lang="en-US" dirty="0" smtClean="0"/>
              <a:t>left dislocation</a:t>
            </a:r>
            <a:endParaRPr lang="en-US" sz="5400" dirty="0" smtClean="0"/>
          </a:p>
          <a:p>
            <a:pPr lvl="1"/>
            <a:r>
              <a:rPr lang="en-US" dirty="0" smtClean="0"/>
              <a:t>directional adverb </a:t>
            </a:r>
            <a:r>
              <a:rPr lang="en-US" dirty="0" err="1" smtClean="0"/>
              <a:t>preposing</a:t>
            </a:r>
            <a:endParaRPr lang="en-US" sz="5400" dirty="0" smtClean="0"/>
          </a:p>
          <a:p>
            <a:pPr lvl="1"/>
            <a:r>
              <a:rPr lang="en-US" dirty="0" err="1" smtClean="0"/>
              <a:t>preposing</a:t>
            </a:r>
            <a:r>
              <a:rPr lang="en-US" dirty="0" smtClean="0"/>
              <a:t> around “be” and particle </a:t>
            </a:r>
            <a:r>
              <a:rPr lang="en-US" dirty="0" err="1" smtClean="0"/>
              <a:t>preposing</a:t>
            </a:r>
            <a:endParaRPr lang="en-US" sz="5400" dirty="0" smtClean="0"/>
          </a:p>
          <a:p>
            <a:pPr lvl="1"/>
            <a:r>
              <a:rPr lang="en-US" dirty="0" smtClean="0"/>
              <a:t>subject auxiliary inversion</a:t>
            </a:r>
            <a:endParaRPr lang="en-US" sz="5400" dirty="0" smtClean="0"/>
          </a:p>
          <a:p>
            <a:pPr lvl="1"/>
            <a:r>
              <a:rPr lang="en-US" dirty="0" smtClean="0"/>
              <a:t>direct quote </a:t>
            </a:r>
            <a:r>
              <a:rPr lang="en-US" dirty="0" err="1" smtClean="0"/>
              <a:t>preposing</a:t>
            </a:r>
            <a:endParaRPr lang="en-US" sz="5400" dirty="0" smtClean="0"/>
          </a:p>
          <a:p>
            <a:pPr lvl="1"/>
            <a:r>
              <a:rPr lang="en-US" dirty="0" smtClean="0"/>
              <a:t>complement </a:t>
            </a:r>
            <a:r>
              <a:rPr lang="en-US" dirty="0" err="1" smtClean="0"/>
              <a:t>preposing</a:t>
            </a:r>
            <a:endParaRPr lang="en-US" sz="5400" dirty="0" smtClean="0"/>
          </a:p>
          <a:p>
            <a:pPr lvl="1"/>
            <a:r>
              <a:rPr lang="en-US" dirty="0" smtClean="0"/>
              <a:t>right dislocation</a:t>
            </a:r>
            <a:endParaRPr lang="en-US" sz="5400" dirty="0" smtClean="0"/>
          </a:p>
          <a:p>
            <a:pPr lvl="1"/>
            <a:r>
              <a:rPr lang="en-US" dirty="0" smtClean="0"/>
              <a:t>if-then conditionals</a:t>
            </a:r>
            <a:endParaRPr lang="en-US" sz="5400" dirty="0" smtClean="0"/>
          </a:p>
          <a:p>
            <a:pPr lvl="1"/>
            <a:r>
              <a:rPr lang="en-US" dirty="0" smtClean="0"/>
              <a:t>verb-second in Germanic [except Icelandic &amp; Yiddish)</a:t>
            </a:r>
            <a:endParaRPr lang="en-US" sz="5400" dirty="0" smtClean="0"/>
          </a:p>
          <a:p>
            <a:pPr lvl="1"/>
            <a:r>
              <a:rPr lang="en-US" dirty="0" smtClean="0"/>
              <a:t>topic markers –</a:t>
            </a:r>
            <a:r>
              <a:rPr lang="en-US" dirty="0" err="1" smtClean="0"/>
              <a:t>wa</a:t>
            </a:r>
            <a:r>
              <a:rPr lang="en-US" dirty="0" smtClean="0"/>
              <a:t> and –nun in Japanese, Korean.</a:t>
            </a:r>
            <a:endParaRPr lang="en-US" sz="5400" dirty="0" smtClean="0"/>
          </a:p>
          <a:p>
            <a:pPr lvl="1"/>
            <a:r>
              <a:rPr lang="en-US" dirty="0" smtClean="0"/>
              <a:t>speaker-oriented adverbials and interjections</a:t>
            </a:r>
            <a:endParaRPr lang="en-US" sz="5400" dirty="0" smtClean="0"/>
          </a:p>
          <a:p>
            <a:pPr lvl="1"/>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b="1" dirty="0" smtClean="0"/>
              <a:t>ULTRA</a:t>
            </a:r>
            <a:r>
              <a:rPr lang="en-US" dirty="0" smtClean="0"/>
              <a:t>: Universal Linear Transduction Reactive Automaton</a:t>
            </a:r>
          </a:p>
          <a:p>
            <a:pPr lvl="1"/>
            <a:r>
              <a:rPr lang="en-US" dirty="0" smtClean="0"/>
              <a:t>Syntax = parsing based on linear transduction</a:t>
            </a:r>
          </a:p>
          <a:p>
            <a:pPr lvl="1"/>
            <a:r>
              <a:rPr lang="en-US" dirty="0" smtClean="0"/>
              <a:t>UG = reaction; particular languages = prediction</a:t>
            </a:r>
          </a:p>
          <a:p>
            <a:r>
              <a:rPr lang="en-US" dirty="0" smtClean="0"/>
              <a:t>Primacy &amp; </a:t>
            </a:r>
            <a:r>
              <a:rPr lang="en-US" dirty="0" err="1" smtClean="0"/>
              <a:t>Recency</a:t>
            </a:r>
            <a:r>
              <a:rPr lang="en-US" dirty="0" smtClean="0"/>
              <a:t> = Duality of Semantics?</a:t>
            </a:r>
          </a:p>
          <a:p>
            <a:pPr lvl="1"/>
            <a:r>
              <a:rPr lang="en-US" dirty="0" err="1" smtClean="0"/>
              <a:t>Recency</a:t>
            </a:r>
            <a:r>
              <a:rPr lang="en-US" dirty="0" smtClean="0"/>
              <a:t>: Info-neutral stack-sorting 1 cycle</a:t>
            </a:r>
          </a:p>
          <a:p>
            <a:pPr lvl="1"/>
            <a:r>
              <a:rPr lang="en-US" dirty="0" smtClean="0"/>
              <a:t>Primacy: left periphery, LD move, root phenomena</a:t>
            </a:r>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solidFill>
                  <a:schemeClr val="bg1">
                    <a:lumMod val="50000"/>
                  </a:schemeClr>
                </a:solidFill>
              </a:rPr>
              <a:t>Background</a:t>
            </a:r>
          </a:p>
          <a:p>
            <a:r>
              <a:rPr lang="en-US" dirty="0" smtClean="0">
                <a:solidFill>
                  <a:schemeClr val="bg1">
                    <a:lumMod val="50000"/>
                  </a:schemeClr>
                </a:solidFill>
              </a:rPr>
              <a:t>Word order: *213 and stack-sorting</a:t>
            </a:r>
          </a:p>
          <a:p>
            <a:r>
              <a:rPr lang="en-US" dirty="0" smtClean="0">
                <a:solidFill>
                  <a:schemeClr val="bg1">
                    <a:lumMod val="50000"/>
                  </a:schemeClr>
                </a:solidFill>
              </a:rPr>
              <a:t>Addressing some controversies</a:t>
            </a:r>
          </a:p>
          <a:p>
            <a:r>
              <a:rPr lang="en-US" dirty="0" smtClean="0">
                <a:solidFill>
                  <a:schemeClr val="bg1">
                    <a:lumMod val="50000"/>
                  </a:schemeClr>
                </a:solidFill>
              </a:rPr>
              <a:t>Syntax beyond the cycle: SEM</a:t>
            </a:r>
          </a:p>
          <a:p>
            <a:pPr>
              <a:buNone/>
            </a:pPr>
            <a:endParaRPr lang="en-US" dirty="0" smtClean="0">
              <a:solidFill>
                <a:schemeClr val="bg1">
                  <a:lumMod val="50000"/>
                </a:schemeClr>
              </a:solidFill>
            </a:endParaRPr>
          </a:p>
          <a:p>
            <a:r>
              <a:rPr lang="en-US" b="1" dirty="0" smtClean="0"/>
              <a:t>FAQ</a:t>
            </a:r>
          </a:p>
          <a:p>
            <a:pPr lvl="1"/>
            <a:r>
              <a:rPr lang="en-US" dirty="0" smtClean="0"/>
              <a:t>More on </a:t>
            </a:r>
            <a:r>
              <a:rPr lang="en-US" dirty="0" err="1" smtClean="0"/>
              <a:t>wh</a:t>
            </a:r>
            <a:r>
              <a:rPr lang="en-US" dirty="0" smtClean="0"/>
              <a:t>-movement</a:t>
            </a:r>
          </a:p>
          <a:p>
            <a:pPr lvl="1"/>
            <a:r>
              <a:rPr lang="en-US" dirty="0" smtClean="0"/>
              <a:t>SEM is CAM</a:t>
            </a:r>
          </a:p>
          <a:p>
            <a:pPr lvl="1"/>
            <a:r>
              <a:rPr lang="en-US" dirty="0" smtClean="0"/>
              <a:t>Ambiguity in ULTRA</a:t>
            </a:r>
          </a:p>
          <a:p>
            <a:pPr lvl="1"/>
            <a:r>
              <a:rPr lang="en-US" dirty="0" smtClean="0"/>
              <a:t>Where does cartography come from?</a:t>
            </a:r>
          </a:p>
          <a:p>
            <a:pPr lvl="1"/>
            <a:r>
              <a:rPr lang="en-US" dirty="0" smtClean="0"/>
              <a:t>What’s wrong with Merge?</a:t>
            </a:r>
          </a:p>
          <a:p>
            <a:pPr lvl="1"/>
            <a:r>
              <a:rPr lang="en-US" dirty="0" err="1" smtClean="0"/>
              <a:t>Dyck</a:t>
            </a:r>
            <a:r>
              <a:rPr lang="en-US" dirty="0" smtClean="0"/>
              <a:t> trees, Cinque trees (&amp; Catalan numbers) </a:t>
            </a:r>
          </a:p>
          <a:p>
            <a:pPr lvl="1"/>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English-type </a:t>
            </a:r>
            <a:r>
              <a:rPr lang="en-US" dirty="0" err="1" smtClean="0"/>
              <a:t>wh</a:t>
            </a:r>
            <a:r>
              <a:rPr lang="en-US" dirty="0" smtClean="0"/>
              <a:t>-movement</a:t>
            </a:r>
            <a:endParaRPr lang="en-US" dirty="0"/>
          </a:p>
        </p:txBody>
      </p:sp>
      <p:sp>
        <p:nvSpPr>
          <p:cNvPr id="3" name="Content Placeholder 2"/>
          <p:cNvSpPr>
            <a:spLocks noGrp="1"/>
          </p:cNvSpPr>
          <p:nvPr>
            <p:ph idx="1"/>
          </p:nvPr>
        </p:nvSpPr>
        <p:spPr/>
        <p:txBody>
          <a:bodyPr/>
          <a:lstStyle/>
          <a:p>
            <a:r>
              <a:rPr lang="en-US" dirty="0" smtClean="0"/>
              <a:t>J</a:t>
            </a:r>
          </a:p>
          <a:p>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68</a:t>
            </a:fld>
            <a:endParaRPr lang="en-US"/>
          </a:p>
        </p:txBody>
      </p:sp>
      <p:pic>
        <p:nvPicPr>
          <p:cNvPr id="7" name="Picture 6" descr="English wh.jpg"/>
          <p:cNvPicPr>
            <a:picLocks noChangeAspect="1"/>
          </p:cNvPicPr>
          <p:nvPr/>
        </p:nvPicPr>
        <p:blipFill>
          <a:blip r:embed="rId2"/>
          <a:stretch>
            <a:fillRect/>
          </a:stretch>
        </p:blipFill>
        <p:spPr>
          <a:xfrm>
            <a:off x="457200" y="1600200"/>
            <a:ext cx="7791017" cy="4563754"/>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Japanese-type </a:t>
            </a:r>
            <a:r>
              <a:rPr lang="en-US" dirty="0" err="1" smtClean="0"/>
              <a:t>wh</a:t>
            </a:r>
            <a:r>
              <a:rPr lang="en-US" dirty="0" smtClean="0"/>
              <a:t> in situ</a:t>
            </a:r>
            <a:endParaRPr lang="en-US" dirty="0"/>
          </a:p>
        </p:txBody>
      </p:sp>
      <p:sp>
        <p:nvSpPr>
          <p:cNvPr id="3" name="Content Placeholder 2"/>
          <p:cNvSpPr>
            <a:spLocks noGrp="1"/>
          </p:cNvSpPr>
          <p:nvPr>
            <p:ph idx="1"/>
          </p:nvPr>
        </p:nvSpPr>
        <p:spPr/>
        <p:txBody>
          <a:bodyPr/>
          <a:lstStyle/>
          <a:p>
            <a:pPr>
              <a:buNone/>
            </a:pPr>
            <a:endParaRPr lang="en-US" dirty="0" smtClean="0"/>
          </a:p>
          <a:p>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69</a:t>
            </a:fld>
            <a:endParaRPr lang="en-US"/>
          </a:p>
        </p:txBody>
      </p:sp>
      <p:pic>
        <p:nvPicPr>
          <p:cNvPr id="7" name="Picture 6" descr="Japanese wh.jpg"/>
          <p:cNvPicPr>
            <a:picLocks noChangeAspect="1"/>
          </p:cNvPicPr>
          <p:nvPr/>
        </p:nvPicPr>
        <p:blipFill>
          <a:blip r:embed="rId3"/>
          <a:stretch>
            <a:fillRect/>
          </a:stretch>
        </p:blipFill>
        <p:spPr>
          <a:xfrm>
            <a:off x="821813" y="1190921"/>
            <a:ext cx="7263590" cy="493524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syntax about, if not constituency?</a:t>
            </a:r>
            <a:endParaRPr lang="en-US" dirty="0"/>
          </a:p>
        </p:txBody>
      </p:sp>
      <p:sp>
        <p:nvSpPr>
          <p:cNvPr id="3" name="Content Placeholder 2"/>
          <p:cNvSpPr>
            <a:spLocks noGrp="1"/>
          </p:cNvSpPr>
          <p:nvPr>
            <p:ph idx="1"/>
          </p:nvPr>
        </p:nvSpPr>
        <p:spPr/>
        <p:txBody>
          <a:bodyPr/>
          <a:lstStyle/>
          <a:p>
            <a:r>
              <a:rPr lang="en-US" dirty="0" smtClean="0"/>
              <a:t>But the part-whole relations of sentences are a </a:t>
            </a:r>
            <a:r>
              <a:rPr lang="en-US" i="1" dirty="0" smtClean="0"/>
              <a:t>sine qua non </a:t>
            </a:r>
            <a:r>
              <a:rPr lang="en-US" dirty="0" smtClean="0"/>
              <a:t>of syntax.</a:t>
            </a:r>
          </a:p>
          <a:p>
            <a:r>
              <a:rPr lang="en-US" dirty="0" smtClean="0"/>
              <a:t>As we all know, sentences aren’t just strings of words; they have hidden internal structure.</a:t>
            </a:r>
          </a:p>
          <a:p>
            <a:r>
              <a:rPr lang="en-US" dirty="0" smtClean="0"/>
              <a:t>Infinite generative capacity requires recursion, which constituency describes.</a:t>
            </a:r>
          </a:p>
          <a:p>
            <a:r>
              <a:rPr lang="en-US" dirty="0" smtClean="0"/>
              <a:t>Conclusion: there needs to be some recursion.</a:t>
            </a:r>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a:t>
            </a:r>
            <a:r>
              <a:rPr lang="en-US" dirty="0" err="1" smtClean="0"/>
              <a:t>wh</a:t>
            </a:r>
            <a:r>
              <a:rPr lang="en-US" dirty="0" smtClean="0"/>
              <a:t>-in situ?</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Something fishy about associating </a:t>
            </a:r>
            <a:r>
              <a:rPr lang="en-US" dirty="0" err="1" smtClean="0"/>
              <a:t>wh</a:t>
            </a:r>
            <a:r>
              <a:rPr lang="en-US" dirty="0" smtClean="0"/>
              <a:t>-relations with the left periphery: How does </a:t>
            </a:r>
            <a:r>
              <a:rPr lang="en-US" dirty="0" err="1" smtClean="0"/>
              <a:t>wh</a:t>
            </a:r>
            <a:r>
              <a:rPr lang="en-US" dirty="0" smtClean="0"/>
              <a:t>-in-situ work?</a:t>
            </a:r>
          </a:p>
          <a:p>
            <a:pPr>
              <a:buNone/>
            </a:pPr>
            <a:r>
              <a:rPr lang="en-US" dirty="0" smtClean="0"/>
              <a:t>2a. </a:t>
            </a:r>
            <a:r>
              <a:rPr lang="en-US" dirty="0" err="1" smtClean="0"/>
              <a:t>Naoya-ga</a:t>
            </a:r>
            <a:r>
              <a:rPr lang="en-US" dirty="0" smtClean="0"/>
              <a:t>       </a:t>
            </a:r>
            <a:r>
              <a:rPr lang="en-US" dirty="0" err="1" smtClean="0"/>
              <a:t>nanika-o</a:t>
            </a:r>
            <a:r>
              <a:rPr lang="en-US" dirty="0" smtClean="0"/>
              <a:t>             </a:t>
            </a:r>
            <a:r>
              <a:rPr lang="en-US" dirty="0" err="1" smtClean="0"/>
              <a:t>nomiya</a:t>
            </a:r>
            <a:r>
              <a:rPr lang="en-US" dirty="0" smtClean="0"/>
              <a:t>-de </a:t>
            </a:r>
            <a:r>
              <a:rPr lang="en-US" dirty="0" err="1" smtClean="0"/>
              <a:t>nonda</a:t>
            </a:r>
            <a:r>
              <a:rPr lang="en-US" dirty="0" smtClean="0"/>
              <a:t>.</a:t>
            </a:r>
          </a:p>
          <a:p>
            <a:pPr>
              <a:buNone/>
            </a:pPr>
            <a:r>
              <a:rPr lang="en-US" dirty="0" smtClean="0"/>
              <a:t>      </a:t>
            </a:r>
            <a:r>
              <a:rPr lang="en-US" dirty="0" err="1" smtClean="0"/>
              <a:t>Naoya</a:t>
            </a:r>
            <a:r>
              <a:rPr lang="en-US" dirty="0" smtClean="0"/>
              <a:t>-NOM something-ACC bar-LOC    drank</a:t>
            </a:r>
          </a:p>
          <a:p>
            <a:pPr>
              <a:buNone/>
            </a:pPr>
            <a:r>
              <a:rPr lang="en-US" dirty="0" smtClean="0"/>
              <a:t>     “</a:t>
            </a:r>
            <a:r>
              <a:rPr lang="en-US" dirty="0" err="1" smtClean="0"/>
              <a:t>Naoya</a:t>
            </a:r>
            <a:r>
              <a:rPr lang="en-US" dirty="0" smtClean="0"/>
              <a:t> drank something at the bar.”</a:t>
            </a:r>
          </a:p>
          <a:p>
            <a:pPr>
              <a:buNone/>
            </a:pPr>
            <a:r>
              <a:rPr lang="en-US" dirty="0" smtClean="0"/>
              <a:t>  </a:t>
            </a:r>
            <a:r>
              <a:rPr lang="en-US" dirty="0" err="1" smtClean="0"/>
              <a:t>b</a:t>
            </a:r>
            <a:r>
              <a:rPr lang="en-US" dirty="0" smtClean="0"/>
              <a:t>. </a:t>
            </a:r>
            <a:r>
              <a:rPr lang="en-US" dirty="0" err="1" smtClean="0"/>
              <a:t>Naoya-ga</a:t>
            </a:r>
            <a:r>
              <a:rPr lang="en-US" dirty="0" smtClean="0"/>
              <a:t>       </a:t>
            </a:r>
            <a:r>
              <a:rPr lang="en-US" dirty="0" err="1" smtClean="0"/>
              <a:t>nani-o</a:t>
            </a:r>
            <a:r>
              <a:rPr lang="en-US" dirty="0" smtClean="0"/>
              <a:t>        </a:t>
            </a:r>
            <a:r>
              <a:rPr lang="en-US" dirty="0" err="1" smtClean="0"/>
              <a:t>nomiya</a:t>
            </a:r>
            <a:r>
              <a:rPr lang="en-US" dirty="0" smtClean="0"/>
              <a:t>-de </a:t>
            </a:r>
            <a:r>
              <a:rPr lang="en-US" dirty="0" err="1" smtClean="0"/>
              <a:t>nonda</a:t>
            </a:r>
            <a:r>
              <a:rPr lang="en-US" dirty="0" smtClean="0"/>
              <a:t> no?</a:t>
            </a:r>
          </a:p>
          <a:p>
            <a:pPr>
              <a:buNone/>
            </a:pPr>
            <a:r>
              <a:rPr lang="en-US" dirty="0" smtClean="0"/>
              <a:t>      </a:t>
            </a:r>
            <a:r>
              <a:rPr lang="en-US" dirty="0" err="1" smtClean="0"/>
              <a:t>Naoya</a:t>
            </a:r>
            <a:r>
              <a:rPr lang="en-US" dirty="0" smtClean="0"/>
              <a:t>-NOM what-ACC bar-LOC    drank  Q </a:t>
            </a:r>
          </a:p>
          <a:p>
            <a:pPr>
              <a:buNone/>
            </a:pPr>
            <a:r>
              <a:rPr lang="en-US" dirty="0" smtClean="0"/>
              <a:t>     “What did </a:t>
            </a:r>
            <a:r>
              <a:rPr lang="en-US" dirty="0" err="1" smtClean="0"/>
              <a:t>Naoya</a:t>
            </a:r>
            <a:r>
              <a:rPr lang="en-US" dirty="0" smtClean="0"/>
              <a:t> drink at the bar?”	(Richards 2010: 144)</a:t>
            </a:r>
          </a:p>
          <a:p>
            <a:pPr>
              <a:buNone/>
            </a:pPr>
            <a:r>
              <a:rPr lang="en-US" dirty="0" smtClean="0"/>
              <a:t> </a:t>
            </a:r>
          </a:p>
          <a:p>
            <a:r>
              <a:rPr lang="en-US" dirty="0" smtClean="0"/>
              <a:t>“[...]there is a domain, starting with the </a:t>
            </a:r>
            <a:r>
              <a:rPr lang="en-US" i="1" dirty="0" err="1" smtClean="0"/>
              <a:t>wh</a:t>
            </a:r>
            <a:r>
              <a:rPr lang="en-US" dirty="0" smtClean="0"/>
              <a:t>-phrase and ending with the </a:t>
            </a:r>
            <a:r>
              <a:rPr lang="en-US" i="1" dirty="0" err="1" smtClean="0"/>
              <a:t>wh</a:t>
            </a:r>
            <a:r>
              <a:rPr lang="en-US" dirty="0" err="1" smtClean="0"/>
              <a:t>-complementizer</a:t>
            </a:r>
            <a:r>
              <a:rPr lang="en-US" dirty="0" smtClean="0"/>
              <a:t> [...], which is characterized by pitch compression[...]” (Richards 2010:145)</a:t>
            </a:r>
          </a:p>
          <a:p>
            <a:r>
              <a:rPr lang="en-US" dirty="0" smtClean="0"/>
              <a:t>“Japanese </a:t>
            </a:r>
            <a:r>
              <a:rPr lang="en-US" i="1" dirty="0" err="1" smtClean="0"/>
              <a:t>wh</a:t>
            </a:r>
            <a:r>
              <a:rPr lang="en-US" dirty="0" smtClean="0"/>
              <a:t>-questions, then, involve a prosodic domain of some type which </a:t>
            </a:r>
            <a:r>
              <a:rPr lang="en-US" b="1" dirty="0" smtClean="0"/>
              <a:t>starts with the </a:t>
            </a:r>
            <a:r>
              <a:rPr lang="en-US" b="1" i="1" dirty="0" err="1" smtClean="0"/>
              <a:t>wh</a:t>
            </a:r>
            <a:r>
              <a:rPr lang="en-US" b="1" dirty="0" smtClean="0"/>
              <a:t>-phrase</a:t>
            </a:r>
            <a:r>
              <a:rPr lang="en-US" dirty="0" smtClean="0"/>
              <a:t> and ends with the </a:t>
            </a:r>
            <a:r>
              <a:rPr lang="en-US" dirty="0" err="1" smtClean="0"/>
              <a:t>complementizer</a:t>
            </a:r>
            <a:r>
              <a:rPr lang="en-US" dirty="0" smtClean="0"/>
              <a:t>.” (145)</a:t>
            </a:r>
          </a:p>
          <a:p>
            <a:r>
              <a:rPr lang="en-US" dirty="0" smtClean="0"/>
              <a:t>Relevant: Some languages have an odd just-left-of-V position for moved </a:t>
            </a:r>
            <a:r>
              <a:rPr lang="en-US" dirty="0" err="1" smtClean="0"/>
              <a:t>wh</a:t>
            </a:r>
            <a:r>
              <a:rPr lang="en-US" dirty="0" smtClean="0"/>
              <a:t>-items (Basque, Hindi, Hungarian). In the same languages, that position tends to be the exponent of focal stress.</a:t>
            </a:r>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61857941-F9AA-EE4D-9F12-285FD2EA5EA2}" type="slidenum">
              <a:rPr lang="en-US" smtClean="0"/>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Prosodic salience</a:t>
            </a:r>
            <a:endParaRPr lang="en-US" dirty="0"/>
          </a:p>
        </p:txBody>
      </p:sp>
      <p:sp>
        <p:nvSpPr>
          <p:cNvPr id="3" name="Content Placeholder 2"/>
          <p:cNvSpPr>
            <a:spLocks noGrp="1"/>
          </p:cNvSpPr>
          <p:nvPr>
            <p:ph idx="1"/>
          </p:nvPr>
        </p:nvSpPr>
        <p:spPr/>
        <p:txBody>
          <a:bodyPr/>
          <a:lstStyle/>
          <a:p>
            <a:r>
              <a:rPr lang="en-US" dirty="0" smtClean="0"/>
              <a:t> “A property of </a:t>
            </a:r>
            <a:r>
              <a:rPr lang="en-US" dirty="0" err="1" smtClean="0"/>
              <a:t>wh</a:t>
            </a:r>
            <a:r>
              <a:rPr lang="en-US" dirty="0" smtClean="0"/>
              <a:t>-elements which has often been noted is that they have to carry focal stress in order to receive a question word meaning, </a:t>
            </a:r>
            <a:r>
              <a:rPr lang="en-US" b="1" dirty="0" smtClean="0"/>
              <a:t>especially when they stay in situ</a:t>
            </a:r>
            <a:r>
              <a:rPr lang="en-US" dirty="0" smtClean="0"/>
              <a:t>. Without focal stress, a </a:t>
            </a:r>
            <a:r>
              <a:rPr lang="en-US" dirty="0" err="1" smtClean="0"/>
              <a:t>wh</a:t>
            </a:r>
            <a:r>
              <a:rPr lang="en-US" dirty="0" smtClean="0"/>
              <a:t>-in-situ receives an indefinite reading.” (Kim 2005, emphasis added)</a:t>
            </a:r>
          </a:p>
          <a:p>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Memory for serial order </a:t>
            </a:r>
            <a:br>
              <a:rPr lang="en-US" dirty="0" smtClean="0"/>
            </a:br>
            <a:r>
              <a:rPr lang="en-US" dirty="0" smtClean="0"/>
              <a:t>in language processing</a:t>
            </a:r>
            <a:endParaRPr lang="en-US" dirty="0"/>
          </a:p>
        </p:txBody>
      </p:sp>
      <p:sp>
        <p:nvSpPr>
          <p:cNvPr id="3" name="Content Placeholder 2"/>
          <p:cNvSpPr>
            <a:spLocks noGrp="1"/>
          </p:cNvSpPr>
          <p:nvPr>
            <p:ph idx="1"/>
          </p:nvPr>
        </p:nvSpPr>
        <p:spPr/>
        <p:txBody>
          <a:bodyPr>
            <a:normAutofit/>
          </a:bodyPr>
          <a:lstStyle/>
          <a:p>
            <a:r>
              <a:rPr lang="en-US" dirty="0" smtClean="0"/>
              <a:t>Indisputable that human short-term memory displays strong primacy and </a:t>
            </a:r>
            <a:r>
              <a:rPr lang="en-US" dirty="0" err="1" smtClean="0"/>
              <a:t>recency</a:t>
            </a:r>
            <a:r>
              <a:rPr lang="en-US" dirty="0" smtClean="0"/>
              <a:t> effects.</a:t>
            </a:r>
          </a:p>
          <a:p>
            <a:pPr lvl="1"/>
            <a:r>
              <a:rPr lang="en-US" dirty="0" err="1" smtClean="0"/>
              <a:t>Recency</a:t>
            </a:r>
            <a:r>
              <a:rPr lang="en-US" dirty="0" smtClean="0"/>
              <a:t> is naturally modeled by a stack memory.</a:t>
            </a:r>
          </a:p>
          <a:p>
            <a:r>
              <a:rPr lang="en-US" dirty="0" smtClean="0"/>
              <a:t>Intriguing connection between </a:t>
            </a:r>
          </a:p>
          <a:p>
            <a:pPr lvl="1"/>
            <a:r>
              <a:rPr lang="en-US" dirty="0" smtClean="0"/>
              <a:t>the </a:t>
            </a:r>
            <a:r>
              <a:rPr lang="en-US" b="1" dirty="0" smtClean="0"/>
              <a:t>modality effect: </a:t>
            </a:r>
            <a:r>
              <a:rPr lang="en-US" dirty="0" smtClean="0"/>
              <a:t>greater </a:t>
            </a:r>
            <a:r>
              <a:rPr lang="en-US" dirty="0" err="1" smtClean="0"/>
              <a:t>recency</a:t>
            </a:r>
            <a:r>
              <a:rPr lang="en-US" dirty="0" smtClean="0"/>
              <a:t> effects with auditory input, and </a:t>
            </a:r>
            <a:r>
              <a:rPr lang="en-US" i="1" dirty="0" smtClean="0"/>
              <a:t>only</a:t>
            </a:r>
            <a:r>
              <a:rPr lang="en-US" dirty="0" smtClean="0"/>
              <a:t> with “</a:t>
            </a:r>
            <a:r>
              <a:rPr lang="en-US" dirty="0" err="1" smtClean="0"/>
              <a:t>undegraded</a:t>
            </a:r>
            <a:r>
              <a:rPr lang="en-US" dirty="0" smtClean="0"/>
              <a:t> speech sounds” (</a:t>
            </a:r>
            <a:r>
              <a:rPr lang="en-US" dirty="0" err="1" smtClean="0"/>
              <a:t>Surprenant</a:t>
            </a:r>
            <a:r>
              <a:rPr lang="en-US" dirty="0" smtClean="0"/>
              <a:t>, Pitt &amp; Crowder 1993) </a:t>
            </a:r>
          </a:p>
          <a:p>
            <a:pPr lvl="1"/>
            <a:r>
              <a:rPr lang="en-US" dirty="0" smtClean="0"/>
              <a:t>and standard use of a </a:t>
            </a:r>
            <a:r>
              <a:rPr lang="en-US" b="1" dirty="0" smtClean="0"/>
              <a:t>stack</a:t>
            </a:r>
            <a:r>
              <a:rPr lang="en-US" dirty="0" smtClean="0"/>
              <a:t> as parser memory.</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Content-addressable memory</a:t>
            </a:r>
            <a:br>
              <a:rPr lang="en-US" dirty="0" smtClean="0"/>
            </a:br>
            <a:r>
              <a:rPr lang="en-US" dirty="0" smtClean="0"/>
              <a:t>in language processing</a:t>
            </a:r>
            <a:endParaRPr lang="en-US" dirty="0"/>
          </a:p>
        </p:txBody>
      </p:sp>
      <p:sp>
        <p:nvSpPr>
          <p:cNvPr id="3" name="Content Placeholder 2"/>
          <p:cNvSpPr>
            <a:spLocks noGrp="1"/>
          </p:cNvSpPr>
          <p:nvPr>
            <p:ph idx="1"/>
          </p:nvPr>
        </p:nvSpPr>
        <p:spPr/>
        <p:txBody>
          <a:bodyPr>
            <a:normAutofit/>
          </a:bodyPr>
          <a:lstStyle/>
          <a:p>
            <a:r>
              <a:rPr lang="en-US" dirty="0" smtClean="0"/>
              <a:t>Prominent models of language processing emphasize content-addressable memory (</a:t>
            </a:r>
            <a:r>
              <a:rPr lang="en-US" b="1" dirty="0" smtClean="0"/>
              <a:t>CAM</a:t>
            </a:r>
            <a:r>
              <a:rPr lang="en-US" dirty="0" smtClean="0"/>
              <a:t>: </a:t>
            </a:r>
            <a:r>
              <a:rPr lang="en-US" dirty="0" err="1" smtClean="0"/>
              <a:t>McElree</a:t>
            </a:r>
            <a:r>
              <a:rPr lang="en-US" dirty="0" smtClean="0"/>
              <a:t> 2000; Lewis &amp; </a:t>
            </a:r>
            <a:r>
              <a:rPr lang="en-US" dirty="0" err="1" smtClean="0"/>
              <a:t>Vasishth</a:t>
            </a:r>
            <a:r>
              <a:rPr lang="en-US" dirty="0" smtClean="0"/>
              <a:t> 2005).</a:t>
            </a:r>
          </a:p>
          <a:p>
            <a:r>
              <a:rPr lang="en-US" dirty="0" smtClean="0"/>
              <a:t>This looks like a conflict: we have evidence for two quite different memory mechanisms.</a:t>
            </a:r>
          </a:p>
          <a:p>
            <a:pPr lvl="1"/>
            <a:r>
              <a:rPr lang="en-US" dirty="0" smtClean="0"/>
              <a:t>Maybe that’s what we want; see Phillips, Wagers, &amp; Lau (2011) on the different profile of grammatical constraints with respect to </a:t>
            </a:r>
            <a:r>
              <a:rPr lang="en-US" b="1" dirty="0" smtClean="0"/>
              <a:t>interference</a:t>
            </a:r>
            <a:r>
              <a:rPr lang="en-US" dirty="0" smtClean="0"/>
              <a:t>, taken as a hallmark of CAM</a:t>
            </a:r>
          </a:p>
          <a:p>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Serial-order-based memory, or CAM?</a:t>
            </a:r>
            <a:endParaRPr lang="en-US" dirty="0"/>
          </a:p>
        </p:txBody>
      </p:sp>
      <p:sp>
        <p:nvSpPr>
          <p:cNvPr id="3" name="Content Placeholder 2"/>
          <p:cNvSpPr>
            <a:spLocks noGrp="1"/>
          </p:cNvSpPr>
          <p:nvPr>
            <p:ph idx="1"/>
          </p:nvPr>
        </p:nvSpPr>
        <p:spPr/>
        <p:txBody>
          <a:bodyPr/>
          <a:lstStyle/>
          <a:p>
            <a:r>
              <a:rPr lang="en-US" dirty="0" smtClean="0"/>
              <a:t>To put it simply: stack-like memory implies access to elements in memory in a way that is dictated by serial order.</a:t>
            </a:r>
          </a:p>
          <a:p>
            <a:pPr lvl="1"/>
            <a:r>
              <a:rPr lang="en-US" i="1" dirty="0" smtClean="0"/>
              <a:t>Last-in, First-out</a:t>
            </a:r>
          </a:p>
          <a:p>
            <a:r>
              <a:rPr lang="en-US" dirty="0" smtClean="0"/>
              <a:t>While CAM implies parallel access to all stored elements at once, which compete for retrieval based on cue-matching.</a:t>
            </a:r>
          </a:p>
          <a:p>
            <a:pPr lvl="1"/>
            <a:r>
              <a:rPr lang="en-US" i="1" dirty="0" smtClean="0"/>
              <a:t>Whenever-in, Best-out</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SEM is actually a form of CAM!</a:t>
            </a:r>
            <a:endParaRPr lang="en-US" dirty="0"/>
          </a:p>
        </p:txBody>
      </p:sp>
      <p:sp>
        <p:nvSpPr>
          <p:cNvPr id="3" name="Content Placeholder 2"/>
          <p:cNvSpPr>
            <a:spLocks noGrp="1"/>
          </p:cNvSpPr>
          <p:nvPr>
            <p:ph idx="1"/>
          </p:nvPr>
        </p:nvSpPr>
        <p:spPr/>
        <p:txBody>
          <a:bodyPr>
            <a:normAutofit fontScale="77500" lnSpcReduction="20000"/>
          </a:bodyPr>
          <a:lstStyle/>
          <a:p>
            <a:r>
              <a:rPr lang="en-US" dirty="0"/>
              <a:t>“In brief, SEM assumes that position in a sequence is coded relative to the start and end of that sequence. This positional information is encoded during each presentation and rehearsal of an item, creating an episodic token in short-term memory</a:t>
            </a:r>
            <a:r>
              <a:rPr lang="en-US" dirty="0" smtClean="0"/>
              <a:t>. </a:t>
            </a:r>
            <a:r>
              <a:rPr lang="en-US" dirty="0"/>
              <a:t>The order of items is retrieved by cueing with positional codes for each position of recall and selecting the best matching </a:t>
            </a:r>
            <a:r>
              <a:rPr lang="en-US" dirty="0" smtClean="0"/>
              <a:t>token</a:t>
            </a:r>
            <a:r>
              <a:rPr lang="en-US" dirty="0"/>
              <a:t>.</a:t>
            </a:r>
            <a:r>
              <a:rPr lang="en-US" dirty="0" smtClean="0"/>
              <a:t>” </a:t>
            </a:r>
          </a:p>
          <a:p>
            <a:pPr lvl="1" algn="r"/>
            <a:r>
              <a:rPr lang="en-US" dirty="0" smtClean="0"/>
              <a:t>(</a:t>
            </a:r>
            <a:r>
              <a:rPr lang="en-US" dirty="0"/>
              <a:t>Henson 1998: 81-82</a:t>
            </a:r>
            <a:r>
              <a:rPr lang="en-US" dirty="0" smtClean="0"/>
              <a:t>)</a:t>
            </a:r>
          </a:p>
          <a:p>
            <a:r>
              <a:rPr lang="en-US" dirty="0" smtClean="0"/>
              <a:t>“</a:t>
            </a:r>
            <a:r>
              <a:rPr lang="en-US" b="1" dirty="0"/>
              <a:t>Tokens in short-term memory are unordered; their ordering occurs during recall</a:t>
            </a:r>
            <a:r>
              <a:rPr lang="en-US" dirty="0"/>
              <a:t>. To recall a sequence, SEM cues each response by reinstating the positional code of the position being recalled. […] This cue is </a:t>
            </a:r>
            <a:r>
              <a:rPr lang="en-US" b="1" dirty="0"/>
              <a:t>matched against all tokens in </a:t>
            </a:r>
            <a:r>
              <a:rPr lang="en-US" b="1" dirty="0" smtClean="0"/>
              <a:t>parallel.</a:t>
            </a:r>
            <a:r>
              <a:rPr lang="en-US" dirty="0" smtClean="0"/>
              <a:t>” </a:t>
            </a:r>
          </a:p>
          <a:p>
            <a:pPr lvl="1" algn="r"/>
            <a:r>
              <a:rPr lang="en-US" dirty="0" smtClean="0"/>
              <a:t>(Henson 1998: 85-86)</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Positional information as salience modulation in parallel search</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An idea: the serial position curve </a:t>
            </a:r>
          </a:p>
          <a:p>
            <a:pPr lvl="1">
              <a:buNone/>
            </a:pPr>
            <a:r>
              <a:rPr lang="en-US" dirty="0" smtClean="0"/>
              <a:t>(factored by Henson into two distinct components), </a:t>
            </a:r>
          </a:p>
          <a:p>
            <a:r>
              <a:rPr lang="en-US" dirty="0" smtClean="0"/>
              <a:t>Effectively measures </a:t>
            </a:r>
            <a:r>
              <a:rPr lang="en-US" b="1" dirty="0" smtClean="0"/>
              <a:t>salience to recall procedures</a:t>
            </a:r>
            <a:r>
              <a:rPr lang="en-US" dirty="0" smtClean="0"/>
              <a:t>.</a:t>
            </a:r>
          </a:p>
          <a:p>
            <a:r>
              <a:rPr lang="en-US" dirty="0" smtClean="0"/>
              <a:t>Reconstructing serial order in a repetition task is one way of stepping through such memory representations,</a:t>
            </a:r>
          </a:p>
          <a:p>
            <a:pPr lvl="1"/>
            <a:r>
              <a:rPr lang="en-US" i="1" dirty="0" smtClean="0"/>
              <a:t>when there is no content to be addressed other than order</a:t>
            </a:r>
            <a:r>
              <a:rPr lang="en-US" dirty="0" smtClean="0"/>
              <a:t>. </a:t>
            </a:r>
          </a:p>
          <a:p>
            <a:r>
              <a:rPr lang="en-US" dirty="0" smtClean="0"/>
              <a:t>But with other retrieval cues available, primacy/</a:t>
            </a:r>
            <a:r>
              <a:rPr lang="en-US" dirty="0" err="1" smtClean="0"/>
              <a:t>recency</a:t>
            </a:r>
            <a:r>
              <a:rPr lang="en-US" dirty="0" smtClean="0"/>
              <a:t> effects ought to </a:t>
            </a:r>
            <a:r>
              <a:rPr lang="en-US" b="1" dirty="0" smtClean="0"/>
              <a:t>modulate the salience</a:t>
            </a:r>
            <a:r>
              <a:rPr lang="en-US" dirty="0" smtClean="0"/>
              <a:t> of items in the competition for cue-based retrieval.</a:t>
            </a:r>
          </a:p>
          <a:p>
            <a:r>
              <a:rPr lang="en-US" dirty="0" smtClean="0"/>
              <a:t>So… little new; CAM-based parsing, with a more nuanced theory of positional effects (standard: similarity-based interference, with decay modeling </a:t>
            </a:r>
            <a:r>
              <a:rPr lang="en-US" dirty="0" err="1" smtClean="0"/>
              <a:t>recency</a:t>
            </a:r>
            <a:r>
              <a:rPr lang="en-US" dirty="0" smtClean="0"/>
              <a:t>).</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Multi-dimensional CAM*SEM</a:t>
            </a:r>
            <a:endParaRPr lang="en-US" dirty="0"/>
          </a:p>
        </p:txBody>
      </p:sp>
      <p:sp>
        <p:nvSpPr>
          <p:cNvPr id="3" name="Content Placeholder 2"/>
          <p:cNvSpPr>
            <a:spLocks noGrp="1"/>
          </p:cNvSpPr>
          <p:nvPr>
            <p:ph idx="1"/>
          </p:nvPr>
        </p:nvSpPr>
        <p:spPr>
          <a:xfrm>
            <a:off x="457200" y="1211876"/>
            <a:ext cx="8229600" cy="4914288"/>
          </a:xfrm>
        </p:spPr>
        <p:txBody>
          <a:bodyPr>
            <a:normAutofit fontScale="70000" lnSpcReduction="20000"/>
          </a:bodyPr>
          <a:lstStyle/>
          <a:p>
            <a:pPr>
              <a:buNone/>
            </a:pPr>
            <a:r>
              <a:rPr lang="en-US" dirty="0" smtClean="0"/>
              <a:t>We can visualize the situation as follows:</a:t>
            </a:r>
          </a:p>
          <a:p>
            <a:pPr>
              <a:buNone/>
            </a:pPr>
            <a:endParaRPr lang="en-US" dirty="0" smtClean="0"/>
          </a:p>
          <a:p>
            <a:pPr>
              <a:buNone/>
            </a:pPr>
            <a:endParaRPr lang="en-US" dirty="0" smtClean="0"/>
          </a:p>
          <a:p>
            <a:pPr>
              <a:buNone/>
            </a:pPr>
            <a:endParaRPr lang="en-US" dirty="0" smtClean="0"/>
          </a:p>
          <a:p>
            <a:pPr>
              <a:buNone/>
            </a:pPr>
            <a:r>
              <a:rPr lang="en-US" dirty="0" smtClean="0"/>
              <a:t>I: Serial position curve (relative height)</a:t>
            </a:r>
          </a:p>
          <a:p>
            <a:pPr>
              <a:buNone/>
            </a:pPr>
            <a:endParaRPr lang="en-US" dirty="0" smtClean="0"/>
          </a:p>
          <a:p>
            <a:pPr>
              <a:buNone/>
            </a:pPr>
            <a:endParaRPr lang="en-US" dirty="0" smtClean="0"/>
          </a:p>
          <a:p>
            <a:pPr>
              <a:buNone/>
            </a:pPr>
            <a:endParaRPr lang="en-US" dirty="0" smtClean="0"/>
          </a:p>
          <a:p>
            <a:pPr>
              <a:buNone/>
            </a:pPr>
            <a:r>
              <a:rPr lang="en-US" dirty="0" smtClean="0"/>
              <a:t>II: Match to other cue, e.g. syntactic category (width)</a:t>
            </a:r>
          </a:p>
          <a:p>
            <a:pPr>
              <a:buNone/>
            </a:pPr>
            <a:endParaRPr lang="en-US" dirty="0" smtClean="0"/>
          </a:p>
          <a:p>
            <a:pPr>
              <a:buNone/>
            </a:pPr>
            <a:endParaRPr lang="en-US" dirty="0"/>
          </a:p>
          <a:p>
            <a:pPr>
              <a:buNone/>
            </a:pPr>
            <a:endParaRPr lang="en-US" dirty="0" smtClean="0"/>
          </a:p>
          <a:p>
            <a:pPr>
              <a:buNone/>
            </a:pPr>
            <a:r>
              <a:rPr lang="en-US" dirty="0" smtClean="0"/>
              <a:t>III: Composite salience (positional salience * </a:t>
            </a:r>
            <a:r>
              <a:rPr lang="en-US" dirty="0" err="1" smtClean="0"/>
              <a:t>featural</a:t>
            </a:r>
            <a:r>
              <a:rPr lang="en-US" dirty="0" smtClean="0"/>
              <a:t> salience)</a:t>
            </a:r>
          </a:p>
        </p:txBody>
      </p:sp>
      <p:sp>
        <p:nvSpPr>
          <p:cNvPr id="4" name="Cube 3"/>
          <p:cNvSpPr/>
          <p:nvPr/>
        </p:nvSpPr>
        <p:spPr>
          <a:xfrm>
            <a:off x="1468661" y="1677235"/>
            <a:ext cx="765837" cy="950110"/>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ube 4"/>
          <p:cNvSpPr/>
          <p:nvPr/>
        </p:nvSpPr>
        <p:spPr>
          <a:xfrm>
            <a:off x="2386898" y="2045645"/>
            <a:ext cx="765837" cy="581700"/>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ube 5"/>
          <p:cNvSpPr/>
          <p:nvPr/>
        </p:nvSpPr>
        <p:spPr>
          <a:xfrm>
            <a:off x="3317536" y="2220155"/>
            <a:ext cx="765837" cy="407190"/>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ube 6"/>
          <p:cNvSpPr/>
          <p:nvPr/>
        </p:nvSpPr>
        <p:spPr>
          <a:xfrm>
            <a:off x="4257868" y="2045645"/>
            <a:ext cx="765837" cy="581700"/>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ube 7"/>
          <p:cNvSpPr/>
          <p:nvPr/>
        </p:nvSpPr>
        <p:spPr>
          <a:xfrm>
            <a:off x="5246671" y="1851745"/>
            <a:ext cx="765837" cy="775600"/>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ube 8"/>
          <p:cNvSpPr/>
          <p:nvPr/>
        </p:nvSpPr>
        <p:spPr>
          <a:xfrm>
            <a:off x="6235473" y="1551200"/>
            <a:ext cx="765837" cy="1076145"/>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ube 11"/>
          <p:cNvSpPr/>
          <p:nvPr/>
        </p:nvSpPr>
        <p:spPr>
          <a:xfrm>
            <a:off x="2052732" y="3216021"/>
            <a:ext cx="1303579" cy="775600"/>
          </a:xfrm>
          <a:prstGeom prst="cub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ube 12"/>
          <p:cNvSpPr/>
          <p:nvPr/>
        </p:nvSpPr>
        <p:spPr>
          <a:xfrm>
            <a:off x="3556678" y="3216021"/>
            <a:ext cx="351129" cy="775600"/>
          </a:xfrm>
          <a:prstGeom prst="cube">
            <a:avLst>
              <a:gd name="adj" fmla="val 49850"/>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Cube 23"/>
          <p:cNvSpPr/>
          <p:nvPr/>
        </p:nvSpPr>
        <p:spPr>
          <a:xfrm>
            <a:off x="1468661" y="3216021"/>
            <a:ext cx="363531" cy="775600"/>
          </a:xfrm>
          <a:prstGeom prst="cube">
            <a:avLst>
              <a:gd name="adj" fmla="val 43668"/>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Cube 24"/>
          <p:cNvSpPr/>
          <p:nvPr/>
        </p:nvSpPr>
        <p:spPr>
          <a:xfrm>
            <a:off x="4057139" y="3216021"/>
            <a:ext cx="1303579" cy="775600"/>
          </a:xfrm>
          <a:prstGeom prst="cub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Cube 25"/>
          <p:cNvSpPr/>
          <p:nvPr/>
        </p:nvSpPr>
        <p:spPr>
          <a:xfrm>
            <a:off x="5360718" y="3216021"/>
            <a:ext cx="1303579" cy="775600"/>
          </a:xfrm>
          <a:prstGeom prst="cub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Cube 26"/>
          <p:cNvSpPr/>
          <p:nvPr/>
        </p:nvSpPr>
        <p:spPr>
          <a:xfrm>
            <a:off x="6825745" y="3216021"/>
            <a:ext cx="351129" cy="775600"/>
          </a:xfrm>
          <a:prstGeom prst="cube">
            <a:avLst>
              <a:gd name="adj" fmla="val 49850"/>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Cube 27"/>
          <p:cNvSpPr/>
          <p:nvPr/>
        </p:nvSpPr>
        <p:spPr>
          <a:xfrm>
            <a:off x="6825745" y="4187165"/>
            <a:ext cx="337013" cy="1076145"/>
          </a:xfrm>
          <a:prstGeom prst="cube">
            <a:avLst>
              <a:gd name="adj" fmla="val 50891"/>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ube 28"/>
          <p:cNvSpPr/>
          <p:nvPr/>
        </p:nvSpPr>
        <p:spPr>
          <a:xfrm>
            <a:off x="5360718" y="4487709"/>
            <a:ext cx="1303579" cy="775600"/>
          </a:xfrm>
          <a:prstGeom prst="cub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Cube 29"/>
          <p:cNvSpPr/>
          <p:nvPr/>
        </p:nvSpPr>
        <p:spPr>
          <a:xfrm>
            <a:off x="4057139" y="4681609"/>
            <a:ext cx="1303579" cy="581700"/>
          </a:xfrm>
          <a:prstGeom prst="cub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Cube 30"/>
          <p:cNvSpPr/>
          <p:nvPr/>
        </p:nvSpPr>
        <p:spPr>
          <a:xfrm>
            <a:off x="3556679" y="4856120"/>
            <a:ext cx="265376" cy="407190"/>
          </a:xfrm>
          <a:prstGeom prst="cube">
            <a:avLst>
              <a:gd name="adj" fmla="val 39613"/>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Cube 31"/>
          <p:cNvSpPr/>
          <p:nvPr/>
        </p:nvSpPr>
        <p:spPr>
          <a:xfrm>
            <a:off x="2052732" y="4681608"/>
            <a:ext cx="1303579" cy="581701"/>
          </a:xfrm>
          <a:prstGeom prst="cub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Cube 32"/>
          <p:cNvSpPr/>
          <p:nvPr/>
        </p:nvSpPr>
        <p:spPr>
          <a:xfrm>
            <a:off x="1449273" y="4313199"/>
            <a:ext cx="382919" cy="950110"/>
          </a:xfrm>
          <a:prstGeom prst="cube">
            <a:avLst>
              <a:gd name="adj" fmla="val 42723"/>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213-avoidance</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Abels</a:t>
            </a:r>
            <a:r>
              <a:rPr lang="en-US" dirty="0" smtClean="0"/>
              <a:t> (2016), citing Pearson (2000), points out that </a:t>
            </a:r>
            <a:r>
              <a:rPr lang="en-US" dirty="0" err="1" smtClean="0"/>
              <a:t>ditransitive</a:t>
            </a:r>
            <a:r>
              <a:rPr lang="en-US" dirty="0" smtClean="0"/>
              <a:t> structures also disallow *213:</a:t>
            </a:r>
          </a:p>
          <a:p>
            <a:pPr lvl="1"/>
            <a:r>
              <a:rPr lang="en-US" dirty="0" smtClean="0"/>
              <a:t> V DO IO (321)</a:t>
            </a:r>
          </a:p>
          <a:p>
            <a:pPr lvl="1"/>
            <a:r>
              <a:rPr lang="en-US" dirty="0" smtClean="0"/>
              <a:t>  V IO DO (312)</a:t>
            </a:r>
          </a:p>
          <a:p>
            <a:pPr lvl="1"/>
            <a:r>
              <a:rPr lang="en-US" dirty="0" smtClean="0"/>
              <a:t>  IO DO V (123)</a:t>
            </a:r>
          </a:p>
          <a:p>
            <a:pPr lvl="1"/>
            <a:r>
              <a:rPr lang="en-US" dirty="0" smtClean="0"/>
              <a:t>*</a:t>
            </a:r>
            <a:r>
              <a:rPr lang="en-US" b="1" dirty="0" smtClean="0"/>
              <a:t>DO IO V</a:t>
            </a:r>
            <a:r>
              <a:rPr lang="en-US" dirty="0" smtClean="0"/>
              <a:t> (*213)</a:t>
            </a:r>
          </a:p>
          <a:p>
            <a:r>
              <a:rPr lang="en-US" dirty="0" smtClean="0"/>
              <a:t>A caveat: </a:t>
            </a:r>
          </a:p>
          <a:p>
            <a:pPr lvl="1"/>
            <a:r>
              <a:rPr lang="en-US" dirty="0" smtClean="0"/>
              <a:t>This restriction holds only if both IO and DO are </a:t>
            </a:r>
            <a:r>
              <a:rPr lang="en-US" dirty="0" err="1" smtClean="0"/>
              <a:t>DPs</a:t>
            </a:r>
            <a:r>
              <a:rPr lang="en-US" dirty="0" smtClean="0"/>
              <a:t>. </a:t>
            </a:r>
          </a:p>
          <a:p>
            <a:pPr lvl="1"/>
            <a:r>
              <a:rPr lang="en-US" dirty="0" smtClean="0"/>
              <a:t>With IO expressed by a PP, as in </a:t>
            </a:r>
            <a:r>
              <a:rPr lang="en-US" i="1" dirty="0" smtClean="0"/>
              <a:t>to</a:t>
            </a:r>
            <a:r>
              <a:rPr lang="en-US" dirty="0" smtClean="0"/>
              <a:t>-datives, IO-DO-V (213) order is attested.</a:t>
            </a:r>
          </a:p>
          <a:p>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Non-</a:t>
            </a:r>
            <a:r>
              <a:rPr lang="en-US" dirty="0" err="1" smtClean="0"/>
              <a:t>unifiable</a:t>
            </a:r>
            <a:r>
              <a:rPr lang="en-US" dirty="0" smtClean="0"/>
              <a:t> hierarchies?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Verb clusters, and verb-and-arguments, seem to be 213-avoiding.</a:t>
            </a:r>
          </a:p>
          <a:p>
            <a:r>
              <a:rPr lang="en-US" dirty="0" err="1" smtClean="0"/>
              <a:t>Abels</a:t>
            </a:r>
            <a:r>
              <a:rPr lang="en-US" dirty="0" smtClean="0"/>
              <a:t> (2016) illustrates the problem with finding a unified hierarchy:</a:t>
            </a:r>
          </a:p>
          <a:p>
            <a:pPr>
              <a:buNone/>
            </a:pPr>
            <a:r>
              <a:rPr lang="en-US" dirty="0"/>
              <a:t> (9) a. … </a:t>
            </a:r>
            <a:r>
              <a:rPr lang="en-US" dirty="0" err="1" smtClean="0"/>
              <a:t>dass</a:t>
            </a:r>
            <a:r>
              <a:rPr lang="en-US" dirty="0" smtClean="0"/>
              <a:t> </a:t>
            </a:r>
            <a:r>
              <a:rPr lang="en-US" dirty="0" err="1" smtClean="0"/>
              <a:t>er</a:t>
            </a:r>
            <a:r>
              <a:rPr lang="en-US" dirty="0" smtClean="0"/>
              <a:t> </a:t>
            </a:r>
            <a:r>
              <a:rPr lang="en-US" b="1" dirty="0" smtClean="0"/>
              <a:t>das </a:t>
            </a:r>
            <a:r>
              <a:rPr lang="en-US" b="1" dirty="0" err="1" smtClean="0"/>
              <a:t>Buch</a:t>
            </a:r>
            <a:r>
              <a:rPr lang="en-US" b="1" dirty="0" smtClean="0"/>
              <a:t> </a:t>
            </a:r>
            <a:r>
              <a:rPr lang="en-US" dirty="0" err="1" smtClean="0"/>
              <a:t>nicht</a:t>
            </a:r>
            <a:r>
              <a:rPr lang="en-US" dirty="0" smtClean="0"/>
              <a:t>  </a:t>
            </a:r>
            <a:r>
              <a:rPr lang="en-US" b="1" dirty="0" err="1" smtClean="0"/>
              <a:t>hätte</a:t>
            </a:r>
            <a:r>
              <a:rPr lang="en-US" b="1" dirty="0" smtClean="0"/>
              <a:t> </a:t>
            </a:r>
            <a:r>
              <a:rPr lang="en-US" b="1" dirty="0" err="1" smtClean="0"/>
              <a:t>lesen</a:t>
            </a:r>
            <a:r>
              <a:rPr lang="en-US" b="1" dirty="0" smtClean="0"/>
              <a:t> </a:t>
            </a:r>
            <a:r>
              <a:rPr lang="en-US" dirty="0" err="1" smtClean="0"/>
              <a:t>sollen</a:t>
            </a:r>
            <a:r>
              <a:rPr lang="en-US" dirty="0" smtClean="0"/>
              <a:t>.</a:t>
            </a:r>
          </a:p>
          <a:p>
            <a:pPr>
              <a:buNone/>
            </a:pPr>
            <a:r>
              <a:rPr lang="en-US" dirty="0" smtClean="0"/>
              <a:t>               that he the book not     had   read   should</a:t>
            </a:r>
          </a:p>
          <a:p>
            <a:pPr>
              <a:buNone/>
            </a:pPr>
            <a:r>
              <a:rPr lang="en-US" dirty="0" smtClean="0"/>
              <a:t>           </a:t>
            </a:r>
            <a:r>
              <a:rPr lang="en-US" dirty="0"/>
              <a:t>‘…that he shouldn’t have read the book’</a:t>
            </a:r>
            <a:endParaRPr lang="en-US" dirty="0" smtClean="0"/>
          </a:p>
          <a:p>
            <a:pPr>
              <a:buNone/>
            </a:pPr>
            <a:endParaRPr lang="en-US" dirty="0" smtClean="0"/>
          </a:p>
          <a:p>
            <a:r>
              <a:rPr lang="en-US" dirty="0" smtClean="0"/>
              <a:t>In (9a), we find </a:t>
            </a:r>
            <a:r>
              <a:rPr lang="en-US" dirty="0" err="1" smtClean="0"/>
              <a:t>Obj</a:t>
            </a:r>
            <a:r>
              <a:rPr lang="en-US" dirty="0" smtClean="0"/>
              <a:t>-Aux-V order, a 213-like order.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Recursion is a thing </a:t>
            </a:r>
            <a:r>
              <a:rPr lang="en-US" dirty="0" smtClean="0"/>
              <a:t>doesn’t mean </a:t>
            </a:r>
            <a:r>
              <a:rPr lang="en-US" i="1" dirty="0" smtClean="0"/>
              <a:t>recursion is the only thing</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smtClean="0"/>
              <a:t>Of course I agree: there is (some) recursion in language.</a:t>
            </a:r>
          </a:p>
          <a:p>
            <a:r>
              <a:rPr lang="en-US" dirty="0" smtClean="0"/>
              <a:t>But it doesn’t follow that everything is recursion, ‘all the way down’. (Merge)</a:t>
            </a:r>
          </a:p>
          <a:p>
            <a:r>
              <a:rPr lang="en-US" dirty="0" smtClean="0"/>
              <a:t>I claim recursion is a very limited phenomenon, embedding one syntactic cycle (noun phrase, clause) in another.</a:t>
            </a:r>
          </a:p>
          <a:p>
            <a:r>
              <a:rPr lang="en-US" dirty="0" smtClean="0"/>
              <a:t>But inside syntactic cycles, what we think of as tree structure is something else. </a:t>
            </a:r>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Primacy obviates 213 restriction?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Importantly, in (9a) the NP occurs early in its clause.</a:t>
            </a:r>
          </a:p>
          <a:p>
            <a:pPr lvl="1"/>
            <a:r>
              <a:rPr lang="en-US" dirty="0" smtClean="0"/>
              <a:t>(9) a. … </a:t>
            </a:r>
            <a:r>
              <a:rPr lang="en-US" dirty="0" err="1" smtClean="0"/>
              <a:t>dass</a:t>
            </a:r>
            <a:r>
              <a:rPr lang="en-US" dirty="0" smtClean="0"/>
              <a:t> </a:t>
            </a:r>
            <a:r>
              <a:rPr lang="en-US" dirty="0" err="1" smtClean="0"/>
              <a:t>er</a:t>
            </a:r>
            <a:r>
              <a:rPr lang="en-US" dirty="0" smtClean="0"/>
              <a:t> </a:t>
            </a:r>
            <a:r>
              <a:rPr lang="en-US" b="1" u="sng" dirty="0" smtClean="0"/>
              <a:t>das </a:t>
            </a:r>
            <a:r>
              <a:rPr lang="en-US" b="1" u="sng" dirty="0" err="1" smtClean="0"/>
              <a:t>Buch</a:t>
            </a:r>
            <a:r>
              <a:rPr lang="en-US" b="1" u="sng" dirty="0" smtClean="0"/>
              <a:t> </a:t>
            </a:r>
            <a:r>
              <a:rPr lang="en-US" dirty="0" err="1" smtClean="0"/>
              <a:t>nicht</a:t>
            </a:r>
            <a:r>
              <a:rPr lang="en-US" dirty="0" smtClean="0"/>
              <a:t>  </a:t>
            </a:r>
            <a:r>
              <a:rPr lang="en-US" b="1" dirty="0" err="1" smtClean="0"/>
              <a:t>hätte</a:t>
            </a:r>
            <a:r>
              <a:rPr lang="en-US" b="1" dirty="0" smtClean="0"/>
              <a:t> </a:t>
            </a:r>
            <a:r>
              <a:rPr lang="en-US" b="1" dirty="0" err="1" smtClean="0"/>
              <a:t>lesen</a:t>
            </a:r>
            <a:r>
              <a:rPr lang="en-US" b="1" dirty="0" smtClean="0"/>
              <a:t> </a:t>
            </a:r>
            <a:r>
              <a:rPr lang="en-US" dirty="0" err="1" smtClean="0"/>
              <a:t>sollen</a:t>
            </a:r>
            <a:r>
              <a:rPr lang="en-US" dirty="0" smtClean="0"/>
              <a:t>.</a:t>
            </a:r>
          </a:p>
          <a:p>
            <a:r>
              <a:rPr lang="en-US" dirty="0" smtClean="0"/>
              <a:t>In earlier formulations of ULTRA, we would say its left-peripheral position gets it queued rather than stacked.</a:t>
            </a:r>
          </a:p>
          <a:p>
            <a:pPr lvl="1"/>
            <a:r>
              <a:rPr lang="en-US" dirty="0" smtClean="0"/>
              <a:t>But that isn’t quite right.</a:t>
            </a:r>
          </a:p>
          <a:p>
            <a:r>
              <a:rPr lang="en-US" dirty="0" smtClean="0"/>
              <a:t>Seeing SEM as CAM, the argument wins cue-based competition (for retrieval at interpretation), by</a:t>
            </a:r>
          </a:p>
          <a:p>
            <a:pPr lvl="1"/>
            <a:r>
              <a:rPr lang="en-US" dirty="0" smtClean="0"/>
              <a:t>(1) Strong start marker giving </a:t>
            </a:r>
            <a:r>
              <a:rPr lang="en-US" b="1" dirty="0" smtClean="0"/>
              <a:t>high positional salience</a:t>
            </a:r>
            <a:r>
              <a:rPr lang="en-US" dirty="0" smtClean="0"/>
              <a:t>, and/or</a:t>
            </a:r>
          </a:p>
          <a:p>
            <a:pPr lvl="1"/>
            <a:r>
              <a:rPr lang="en-US" dirty="0" smtClean="0"/>
              <a:t>(2) Distinctive category (DP, amid V-stuff) making it </a:t>
            </a:r>
            <a:r>
              <a:rPr lang="en-US" b="1" dirty="0" smtClean="0"/>
              <a:t>independently salient</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ambiguity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Together with the shift in the view of bracketed surface structure comes an alternative view of ambiguity.</a:t>
            </a:r>
          </a:p>
          <a:p>
            <a:r>
              <a:rPr lang="en-US" dirty="0" smtClean="0"/>
              <a:t>In the ULTRA model, ambiguity has two major sources: </a:t>
            </a:r>
          </a:p>
          <a:p>
            <a:pPr lvl="1"/>
            <a:r>
              <a:rPr lang="en-US" dirty="0" smtClean="0"/>
              <a:t>lexical ambiguity, here including the possibility for an element to “count as” different positions in the cartographic sequence</a:t>
            </a:r>
          </a:p>
          <a:p>
            <a:pPr lvl="1"/>
            <a:r>
              <a:rPr lang="en-US" dirty="0" smtClean="0"/>
              <a:t>And structural ambiguity, which comes about only when multiple phases are in play.</a:t>
            </a:r>
          </a:p>
          <a:p>
            <a:r>
              <a:rPr lang="en-US" dirty="0"/>
              <a:t>W</a:t>
            </a:r>
            <a:r>
              <a:rPr lang="en-US" dirty="0" smtClean="0"/>
              <a:t>ithin each phase—once the identification of elements with the functional sequence is fixed—there is no structural ambiguity. </a:t>
            </a:r>
          </a:p>
          <a:p>
            <a:r>
              <a:rPr lang="en-US" dirty="0" smtClean="0"/>
              <a:t>Thus, structural ambiguity does not exist without meaning ambiguity. </a:t>
            </a:r>
          </a:p>
          <a:p>
            <a:pPr lvl="1"/>
            <a:r>
              <a:rPr lang="en-US" dirty="0" smtClean="0"/>
              <a:t>This is crucially different from Merge-based treatments of word order variation like Cinque (2005).</a:t>
            </a:r>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Lexical ambiguity: </a:t>
            </a:r>
            <a:r>
              <a:rPr lang="en-US" i="1" dirty="0" err="1" smtClean="0"/>
              <a:t>unlockable</a:t>
            </a:r>
            <a:endParaRPr lang="en-US" i="1" dirty="0"/>
          </a:p>
        </p:txBody>
      </p:sp>
      <p:sp>
        <p:nvSpPr>
          <p:cNvPr id="3" name="Content Placeholder 2"/>
          <p:cNvSpPr>
            <a:spLocks noGrp="1"/>
          </p:cNvSpPr>
          <p:nvPr>
            <p:ph idx="1"/>
          </p:nvPr>
        </p:nvSpPr>
        <p:spPr/>
        <p:txBody>
          <a:bodyPr>
            <a:normAutofit lnSpcReduction="10000"/>
          </a:bodyPr>
          <a:lstStyle/>
          <a:p>
            <a:r>
              <a:rPr lang="en-US" dirty="0" smtClean="0"/>
              <a:t>To illustrate lexical-type ambiguity, consider </a:t>
            </a:r>
            <a:r>
              <a:rPr lang="en-US" i="1" dirty="0" err="1"/>
              <a:t>unlockable</a:t>
            </a:r>
            <a:r>
              <a:rPr lang="en-US" dirty="0"/>
              <a:t>, famously ambiguous between the meanings “not lockable” and “able to be unlocked”.</a:t>
            </a:r>
            <a:r>
              <a:rPr lang="en-US" dirty="0" smtClean="0"/>
              <a:t> </a:t>
            </a:r>
          </a:p>
          <a:p>
            <a:r>
              <a:rPr lang="en-US" dirty="0" smtClean="0"/>
              <a:t>On </a:t>
            </a:r>
            <a:r>
              <a:rPr lang="en-US" dirty="0"/>
              <a:t>the face of it, this seems a transparent case of ambiguous binary </a:t>
            </a:r>
            <a:r>
              <a:rPr lang="en-US" dirty="0" smtClean="0"/>
              <a:t>branching. </a:t>
            </a:r>
          </a:p>
          <a:p>
            <a:r>
              <a:rPr lang="en-US" dirty="0"/>
              <a:t>T</a:t>
            </a:r>
            <a:r>
              <a:rPr lang="en-US" dirty="0" smtClean="0"/>
              <a:t>hree </a:t>
            </a:r>
            <a:r>
              <a:rPr lang="en-US" dirty="0"/>
              <a:t>elements can be grouped two </a:t>
            </a:r>
            <a:r>
              <a:rPr lang="en-US" dirty="0" smtClean="0"/>
              <a:t>ways: </a:t>
            </a:r>
          </a:p>
          <a:p>
            <a:pPr lvl="1"/>
            <a:r>
              <a:rPr lang="en-US" dirty="0" smtClean="0"/>
              <a:t>(</a:t>
            </a:r>
            <a:r>
              <a:rPr lang="en-US" dirty="0" err="1"/>
              <a:t>un+(lock+able</a:t>
            </a:r>
            <a:r>
              <a:rPr lang="en-US" dirty="0"/>
              <a:t>))</a:t>
            </a:r>
            <a:r>
              <a:rPr lang="en-US" dirty="0" smtClean="0"/>
              <a:t> </a:t>
            </a:r>
          </a:p>
          <a:p>
            <a:pPr lvl="1"/>
            <a:r>
              <a:rPr lang="en-US" dirty="0" smtClean="0"/>
              <a:t>(</a:t>
            </a:r>
            <a:r>
              <a:rPr lang="en-US" dirty="0"/>
              <a:t>(</a:t>
            </a:r>
            <a:r>
              <a:rPr lang="en-US" dirty="0" err="1"/>
              <a:t>un+lock)+able</a:t>
            </a:r>
            <a:r>
              <a:rPr lang="en-US" dirty="0"/>
              <a:t>).</a:t>
            </a:r>
          </a:p>
          <a:p>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Unlockable</a:t>
            </a:r>
            <a:r>
              <a:rPr lang="en-US" dirty="0" smtClean="0"/>
              <a:t>, cont.</a:t>
            </a:r>
            <a:endParaRPr lang="en-US" dirty="0"/>
          </a:p>
        </p:txBody>
      </p:sp>
      <p:sp>
        <p:nvSpPr>
          <p:cNvPr id="3" name="Content Placeholder 2"/>
          <p:cNvSpPr>
            <a:spLocks noGrp="1"/>
          </p:cNvSpPr>
          <p:nvPr>
            <p:ph idx="1"/>
          </p:nvPr>
        </p:nvSpPr>
        <p:spPr/>
        <p:txBody>
          <a:bodyPr>
            <a:normAutofit fontScale="92500" lnSpcReduction="10000"/>
          </a:bodyPr>
          <a:lstStyle/>
          <a:p>
            <a:r>
              <a:rPr lang="en-US" dirty="0"/>
              <a:t>Of course, the ambiguity here turns on (lexical) ambiguity of </a:t>
            </a:r>
            <a:r>
              <a:rPr lang="en-US" i="1" dirty="0"/>
              <a:t>un</a:t>
            </a:r>
            <a:r>
              <a:rPr lang="en-US" dirty="0"/>
              <a:t>– as a verbal or adjectival modifier, with quite different meanings.</a:t>
            </a:r>
            <a:r>
              <a:rPr lang="en-US" dirty="0" smtClean="0"/>
              <a:t> </a:t>
            </a:r>
          </a:p>
          <a:p>
            <a:r>
              <a:rPr lang="en-US" dirty="0" smtClean="0"/>
              <a:t>Pursuing </a:t>
            </a:r>
            <a:r>
              <a:rPr lang="en-US" dirty="0"/>
              <a:t>Merge all the way down,</a:t>
            </a:r>
            <a:r>
              <a:rPr lang="en-US" dirty="0" smtClean="0"/>
              <a:t> </a:t>
            </a:r>
          </a:p>
          <a:p>
            <a:pPr lvl="1"/>
            <a:r>
              <a:rPr lang="en-US" dirty="0" smtClean="0"/>
              <a:t>including </a:t>
            </a:r>
            <a:r>
              <a:rPr lang="en-US" dirty="0"/>
              <a:t>a rigid universal order of External Merge,</a:t>
            </a:r>
            <a:r>
              <a:rPr lang="en-US" dirty="0" smtClean="0"/>
              <a:t> </a:t>
            </a:r>
          </a:p>
          <a:p>
            <a:pPr lvl="1"/>
            <a:r>
              <a:rPr lang="en-US" dirty="0" smtClean="0"/>
              <a:t>with </a:t>
            </a:r>
            <a:r>
              <a:rPr lang="en-US" dirty="0"/>
              <a:t>surface permutation reflecting movement by Internal Merge even in morphology (</a:t>
            </a:r>
            <a:r>
              <a:rPr lang="en-US" dirty="0" err="1"/>
              <a:t>Julien</a:t>
            </a:r>
            <a:r>
              <a:rPr lang="en-US" dirty="0"/>
              <a:t>, </a:t>
            </a:r>
            <a:r>
              <a:rPr lang="en-US" dirty="0" err="1"/>
              <a:t>Arregi</a:t>
            </a:r>
            <a:r>
              <a:rPr lang="en-US" dirty="0"/>
              <a:t>, </a:t>
            </a:r>
            <a:r>
              <a:rPr lang="en-US" dirty="0" err="1"/>
              <a:t>Koopman</a:t>
            </a:r>
            <a:r>
              <a:rPr lang="en-US" dirty="0"/>
              <a:t>, others),</a:t>
            </a:r>
            <a:r>
              <a:rPr lang="en-US" dirty="0" smtClean="0"/>
              <a:t> </a:t>
            </a:r>
          </a:p>
          <a:p>
            <a:r>
              <a:rPr lang="en-US" dirty="0"/>
              <a:t>A</a:t>
            </a:r>
            <a:r>
              <a:rPr lang="en-US" dirty="0" smtClean="0"/>
              <a:t> </a:t>
            </a:r>
            <a:r>
              <a:rPr lang="en-US" dirty="0"/>
              <a:t>modern theorist might draw the following </a:t>
            </a:r>
            <a:r>
              <a:rPr lang="en-US" dirty="0" smtClean="0"/>
              <a:t>structures, involving movement.</a:t>
            </a:r>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Unlockable</a:t>
            </a:r>
            <a:r>
              <a:rPr lang="en-US" dirty="0" smtClean="0"/>
              <a:t>: Merge</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t>Base: [un [able [lock]]]    Base: [able [un [lock]]]</a:t>
            </a:r>
          </a:p>
          <a:p>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84</a:t>
            </a:fld>
            <a:endParaRPr lang="en-US"/>
          </a:p>
        </p:txBody>
      </p:sp>
      <p:pic>
        <p:nvPicPr>
          <p:cNvPr id="7" name="Picture 6" descr="unlockable-merge.tiff"/>
          <p:cNvPicPr>
            <a:picLocks noChangeAspect="1"/>
          </p:cNvPicPr>
          <p:nvPr/>
        </p:nvPicPr>
        <p:blipFill>
          <a:blip r:embed="rId2"/>
          <a:stretch>
            <a:fillRect/>
          </a:stretch>
        </p:blipFill>
        <p:spPr>
          <a:xfrm>
            <a:off x="63500" y="1898650"/>
            <a:ext cx="9017000" cy="3060700"/>
          </a:xfrm>
          <a:prstGeom prst="rect">
            <a:avLst/>
          </a:prstGeo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Unlockable</a:t>
            </a:r>
            <a:r>
              <a:rPr lang="en-US" dirty="0" smtClean="0"/>
              <a:t>: ULTRA</a:t>
            </a:r>
            <a:endParaRPr lang="en-US" dirty="0"/>
          </a:p>
        </p:txBody>
      </p:sp>
      <p:sp>
        <p:nvSpPr>
          <p:cNvPr id="3" name="Content Placeholder 2"/>
          <p:cNvSpPr>
            <a:spLocks noGrp="1"/>
          </p:cNvSpPr>
          <p:nvPr>
            <p:ph idx="1"/>
          </p:nvPr>
        </p:nvSpPr>
        <p:spPr/>
        <p:txBody>
          <a:bodyPr/>
          <a:lstStyle/>
          <a:p>
            <a:r>
              <a:rPr lang="en-US" dirty="0" smtClean="0"/>
              <a:t>J</a:t>
            </a:r>
          </a:p>
          <a:p>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85</a:t>
            </a:fld>
            <a:endParaRPr lang="en-US"/>
          </a:p>
        </p:txBody>
      </p:sp>
      <p:pic>
        <p:nvPicPr>
          <p:cNvPr id="7" name="Picture 6" descr="unlockable-QLSR.tiff"/>
          <p:cNvPicPr>
            <a:picLocks noChangeAspect="1"/>
          </p:cNvPicPr>
          <p:nvPr/>
        </p:nvPicPr>
        <p:blipFill>
          <a:blip r:embed="rId2"/>
          <a:stretch>
            <a:fillRect/>
          </a:stretch>
        </p:blipFill>
        <p:spPr>
          <a:xfrm>
            <a:off x="0" y="1834693"/>
            <a:ext cx="9144000" cy="3188613"/>
          </a:xfrm>
          <a:prstGeom prst="rect">
            <a:avLst/>
          </a:prstGeo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Unlockable</a:t>
            </a:r>
            <a:r>
              <a:rPr lang="en-US" dirty="0" smtClean="0"/>
              <a:t>: ULTRA</a:t>
            </a:r>
            <a:endParaRPr lang="en-US" dirty="0"/>
          </a:p>
        </p:txBody>
      </p:sp>
      <p:sp>
        <p:nvSpPr>
          <p:cNvPr id="3" name="Content Placeholder 2"/>
          <p:cNvSpPr>
            <a:spLocks noGrp="1"/>
          </p:cNvSpPr>
          <p:nvPr>
            <p:ph idx="1"/>
          </p:nvPr>
        </p:nvSpPr>
        <p:spPr/>
        <p:txBody>
          <a:bodyPr/>
          <a:lstStyle/>
          <a:p>
            <a:pPr>
              <a:buNone/>
            </a:pPr>
            <a:endParaRPr lang="en-US" dirty="0" smtClean="0"/>
          </a:p>
          <a:p>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86</a:t>
            </a:fld>
            <a:endParaRPr lang="en-US"/>
          </a:p>
        </p:txBody>
      </p:sp>
      <p:pic>
        <p:nvPicPr>
          <p:cNvPr id="7" name="Picture 6" descr="unlockable-parse.tiff"/>
          <p:cNvPicPr>
            <a:picLocks noChangeAspect="1"/>
          </p:cNvPicPr>
          <p:nvPr/>
        </p:nvPicPr>
        <p:blipFill>
          <a:blip r:embed="rId2"/>
          <a:stretch>
            <a:fillRect/>
          </a:stretch>
        </p:blipFill>
        <p:spPr>
          <a:xfrm>
            <a:off x="811140" y="1330397"/>
            <a:ext cx="6887127" cy="5025953"/>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does the base order come from?</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Syntactic cartography is usually understood as a map of syntactic </a:t>
            </a:r>
            <a:r>
              <a:rPr lang="en-US" b="1" dirty="0" smtClean="0"/>
              <a:t>space</a:t>
            </a:r>
            <a:r>
              <a:rPr lang="en-US" dirty="0" smtClean="0"/>
              <a:t>.</a:t>
            </a:r>
          </a:p>
          <a:p>
            <a:r>
              <a:rPr lang="en-US" dirty="0" smtClean="0"/>
              <a:t>I argue, instead, that cartography is a map of </a:t>
            </a:r>
            <a:r>
              <a:rPr lang="en-US" b="1" dirty="0" smtClean="0"/>
              <a:t>time</a:t>
            </a:r>
            <a:r>
              <a:rPr lang="en-US" dirty="0" smtClean="0"/>
              <a:t>—relative timing in the output of the comprehension process.</a:t>
            </a:r>
          </a:p>
          <a:p>
            <a:r>
              <a:rPr lang="en-US" dirty="0" smtClean="0"/>
              <a:t>Exploring the idea that comprehension involves “emulation” – perceptual-motor simulation (</a:t>
            </a:r>
            <a:r>
              <a:rPr lang="en-US" dirty="0" err="1" smtClean="0"/>
              <a:t>Barsalou</a:t>
            </a:r>
            <a:r>
              <a:rPr lang="en-US" dirty="0" smtClean="0"/>
              <a:t> 2008, </a:t>
            </a:r>
            <a:r>
              <a:rPr lang="en-US" dirty="0" err="1" smtClean="0"/>
              <a:t>Reuschemeyer</a:t>
            </a:r>
            <a:r>
              <a:rPr lang="en-US" dirty="0" smtClean="0"/>
              <a:t> et al 2010, Feldman 2010, </a:t>
            </a:r>
            <a:r>
              <a:rPr lang="en-US" dirty="0" err="1" smtClean="0"/>
              <a:t>a.o</a:t>
            </a:r>
            <a:r>
              <a:rPr lang="en-US" dirty="0" smtClean="0"/>
              <a:t>.).</a:t>
            </a:r>
          </a:p>
          <a:p>
            <a:r>
              <a:rPr lang="en-US" dirty="0" smtClean="0"/>
              <a:t>One possibility is that cartographic order recapitulates the order of components of the emulation.</a:t>
            </a:r>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Cartographic sorting ~ emulation programming</a:t>
            </a:r>
            <a:endParaRPr lang="en-US" dirty="0"/>
          </a:p>
        </p:txBody>
      </p:sp>
      <p:sp>
        <p:nvSpPr>
          <p:cNvPr id="3" name="Content Placeholder 2"/>
          <p:cNvSpPr>
            <a:spLocks noGrp="1"/>
          </p:cNvSpPr>
          <p:nvPr>
            <p:ph idx="1"/>
          </p:nvPr>
        </p:nvSpPr>
        <p:spPr/>
        <p:txBody>
          <a:bodyPr>
            <a:normAutofit fontScale="55000" lnSpcReduction="20000"/>
          </a:bodyPr>
          <a:lstStyle/>
          <a:p>
            <a:r>
              <a:rPr lang="en-US" dirty="0"/>
              <a:t>The</a:t>
            </a:r>
            <a:r>
              <a:rPr lang="en-US" dirty="0" smtClean="0"/>
              <a:t> idea: language </a:t>
            </a:r>
            <a:r>
              <a:rPr lang="en-US" dirty="0"/>
              <a:t>comprehension “paints a picture in the mind”, in a</a:t>
            </a:r>
            <a:r>
              <a:rPr lang="en-US" dirty="0" smtClean="0"/>
              <a:t> direct </a:t>
            </a:r>
            <a:r>
              <a:rPr lang="en-US" dirty="0"/>
              <a:t>way.</a:t>
            </a:r>
            <a:r>
              <a:rPr lang="en-US" dirty="0" smtClean="0"/>
              <a:t> </a:t>
            </a:r>
          </a:p>
          <a:p>
            <a:r>
              <a:rPr lang="en-US" dirty="0"/>
              <a:t>U</a:t>
            </a:r>
            <a:r>
              <a:rPr lang="en-US" dirty="0" smtClean="0"/>
              <a:t>niversal </a:t>
            </a:r>
            <a:r>
              <a:rPr lang="en-US" dirty="0"/>
              <a:t>interpretation </a:t>
            </a:r>
            <a:r>
              <a:rPr lang="en-US" dirty="0" smtClean="0"/>
              <a:t>order corresponds </a:t>
            </a:r>
            <a:r>
              <a:rPr lang="en-US" dirty="0"/>
              <a:t>to the order</a:t>
            </a:r>
            <a:r>
              <a:rPr lang="en-US" dirty="0" smtClean="0"/>
              <a:t> of </a:t>
            </a:r>
            <a:r>
              <a:rPr lang="en-US" dirty="0"/>
              <a:t>activation</a:t>
            </a:r>
            <a:r>
              <a:rPr lang="en-US" dirty="0" smtClean="0"/>
              <a:t> of </a:t>
            </a:r>
            <a:r>
              <a:rPr lang="en-US" dirty="0" err="1" smtClean="0"/>
              <a:t>sensorimotor</a:t>
            </a:r>
            <a:r>
              <a:rPr lang="en-US" dirty="0" smtClean="0"/>
              <a:t> components. </a:t>
            </a:r>
          </a:p>
          <a:p>
            <a:r>
              <a:rPr lang="en-US" dirty="0" smtClean="0"/>
              <a:t>For </a:t>
            </a:r>
            <a:r>
              <a:rPr lang="en-US" dirty="0"/>
              <a:t>example, in the noun phrase, the hierarchy underlying Universal 20 is rendered as the temporal sequence </a:t>
            </a:r>
            <a:r>
              <a:rPr lang="en-US" b="1" dirty="0"/>
              <a:t>&lt;</a:t>
            </a:r>
            <a:r>
              <a:rPr lang="en-US" b="1" dirty="0" err="1"/>
              <a:t>n</a:t>
            </a:r>
            <a:r>
              <a:rPr lang="en-US" b="1" dirty="0"/>
              <a:t>/N, </a:t>
            </a:r>
            <a:r>
              <a:rPr lang="en-US" b="1" dirty="0" err="1"/>
              <a:t>Adj</a:t>
            </a:r>
            <a:r>
              <a:rPr lang="en-US" b="1" dirty="0"/>
              <a:t>, Num, Dem&gt; </a:t>
            </a:r>
            <a:r>
              <a:rPr lang="en-US" dirty="0"/>
              <a:t>.</a:t>
            </a:r>
            <a:r>
              <a:rPr lang="en-US" dirty="0" smtClean="0"/>
              <a:t> </a:t>
            </a:r>
          </a:p>
          <a:p>
            <a:pPr lvl="1"/>
            <a:r>
              <a:rPr lang="en-US" dirty="0" smtClean="0"/>
              <a:t>At </a:t>
            </a:r>
            <a:r>
              <a:rPr lang="en-US" dirty="0"/>
              <a:t>the bottom of the hierarchy we have the noun, or the ‘little-</a:t>
            </a:r>
            <a:r>
              <a:rPr lang="en-US" i="1" dirty="0" err="1"/>
              <a:t>n</a:t>
            </a:r>
            <a:r>
              <a:rPr lang="en-US" dirty="0"/>
              <a:t>’ functional head introducing it. Little-</a:t>
            </a:r>
            <a:r>
              <a:rPr lang="en-US" i="1" dirty="0" err="1"/>
              <a:t>n</a:t>
            </a:r>
            <a:r>
              <a:rPr lang="en-US" i="1" dirty="0"/>
              <a:t> </a:t>
            </a:r>
            <a:r>
              <a:rPr lang="en-US" dirty="0"/>
              <a:t>is associated with noun classifiers, which often involve low-level, gross shape-based features (round, long, etc).</a:t>
            </a:r>
            <a:r>
              <a:rPr lang="en-US" dirty="0" smtClean="0"/>
              <a:t> </a:t>
            </a:r>
          </a:p>
          <a:p>
            <a:pPr lvl="1"/>
            <a:r>
              <a:rPr lang="en-US" dirty="0" smtClean="0"/>
              <a:t>Adjectives </a:t>
            </a:r>
            <a:r>
              <a:rPr lang="en-US" dirty="0"/>
              <a:t>prototypically express more structured, therefore “later”, perceptual details: color, texture, etc.</a:t>
            </a:r>
            <a:r>
              <a:rPr lang="en-US" dirty="0" smtClean="0"/>
              <a:t> </a:t>
            </a:r>
          </a:p>
          <a:p>
            <a:pPr lvl="1"/>
            <a:r>
              <a:rPr lang="en-US" dirty="0" smtClean="0"/>
              <a:t>Numeral involves </a:t>
            </a:r>
            <a:r>
              <a:rPr lang="en-US" dirty="0" err="1" smtClean="0"/>
              <a:t>subitization</a:t>
            </a:r>
            <a:r>
              <a:rPr lang="en-US" dirty="0" smtClean="0"/>
              <a:t> or </a:t>
            </a:r>
            <a:r>
              <a:rPr lang="en-US" dirty="0"/>
              <a:t>the approximate number system (ANS), while</a:t>
            </a:r>
            <a:r>
              <a:rPr lang="en-US" dirty="0" smtClean="0"/>
              <a:t> </a:t>
            </a:r>
          </a:p>
          <a:p>
            <a:pPr lvl="1"/>
            <a:r>
              <a:rPr lang="en-US" dirty="0" smtClean="0"/>
              <a:t>Demonstratives </a:t>
            </a:r>
            <a:r>
              <a:rPr lang="en-US" dirty="0"/>
              <a:t>seem to encode high-level computations over the domain of discourse.</a:t>
            </a:r>
            <a:r>
              <a:rPr lang="en-US" dirty="0" smtClean="0"/>
              <a:t> </a:t>
            </a:r>
          </a:p>
          <a:p>
            <a:r>
              <a:rPr lang="en-US" dirty="0" smtClean="0"/>
              <a:t>Cinque </a:t>
            </a:r>
            <a:r>
              <a:rPr lang="en-US" dirty="0"/>
              <a:t>(2005) locates quantifiers above all of these; note that </a:t>
            </a:r>
            <a:r>
              <a:rPr lang="en-US" dirty="0" err="1"/>
              <a:t>Lidz</a:t>
            </a:r>
            <a:r>
              <a:rPr lang="en-US" dirty="0"/>
              <a:t> et al (2011) find good evidence that quantifiers like ‘most’ involve </a:t>
            </a:r>
            <a:r>
              <a:rPr lang="en-US" dirty="0" smtClean="0"/>
              <a:t>a subtraction </a:t>
            </a:r>
            <a:r>
              <a:rPr lang="en-US" dirty="0"/>
              <a:t>computation over outputs of the ANS: as we predict, such computations must </a:t>
            </a:r>
            <a:r>
              <a:rPr lang="en-US" dirty="0" smtClean="0"/>
              <a:t>be </a:t>
            </a:r>
            <a:r>
              <a:rPr lang="en-US" dirty="0"/>
              <a:t>later than simple outputs from </a:t>
            </a:r>
            <a:r>
              <a:rPr lang="en-US" dirty="0" smtClean="0"/>
              <a:t>ANS (Num). </a:t>
            </a:r>
          </a:p>
          <a:p>
            <a:pPr lvl="1"/>
            <a:r>
              <a:rPr lang="en-US" dirty="0" smtClean="0"/>
              <a:t>That </a:t>
            </a:r>
            <a:r>
              <a:rPr lang="en-US" dirty="0"/>
              <a:t>looks right: quantifiers are at the top of the larger nominal hierarchy Cinque (2005) proposes, corresponding to latest/most complex perceptual computations.</a:t>
            </a:r>
            <a:r>
              <a:rPr lang="en-US" dirty="0" smtClean="0"/>
              <a:t> </a:t>
            </a:r>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generation 1</a:t>
            </a:r>
            <a:endParaRPr lang="en-US" dirty="0"/>
          </a:p>
        </p:txBody>
      </p:sp>
      <p:pic>
        <p:nvPicPr>
          <p:cNvPr id="7" name="Content Placeholder 6" descr="stackgen2.gif"/>
          <p:cNvPicPr>
            <a:picLocks noGrp="1" noChangeAspect="1"/>
          </p:cNvPicPr>
          <p:nvPr>
            <p:ph idx="1"/>
          </p:nvPr>
        </p:nvPicPr>
        <p:blipFill>
          <a:blip r:embed="rId2"/>
          <a:srcRect l="-15145" r="-15145"/>
          <a:stretch>
            <a:fillRect/>
          </a:stretch>
        </p:blipFill>
        <p:spPr/>
      </p:pic>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61857941-F9AA-EE4D-9F12-285FD2EA5EA2}" type="slidenum">
              <a:rPr lang="en-US" smtClean="0"/>
              <a:pPr/>
              <a:t>89</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words?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generative grammar, words are atoms of phrase structure, points of sound-meaning linkage in an abstract, </a:t>
            </a:r>
            <a:r>
              <a:rPr lang="en-US" dirty="0" err="1" smtClean="0"/>
              <a:t>atemporal</a:t>
            </a:r>
            <a:r>
              <a:rPr lang="en-US" dirty="0" smtClean="0"/>
              <a:t> expression.</a:t>
            </a:r>
          </a:p>
          <a:p>
            <a:r>
              <a:rPr lang="en-US" dirty="0" smtClean="0"/>
              <a:t>In ULTRA, words link sound and meaning, not as points, but as processes with extent in time.</a:t>
            </a:r>
          </a:p>
          <a:p>
            <a:pPr lvl="1"/>
            <a:r>
              <a:rPr lang="en-US" dirty="0" smtClean="0"/>
              <a:t>These lexical processes begin when a word is perceived and stored in short-term memory, and end at the point when its meaning is retrieved for interpretation.</a:t>
            </a:r>
          </a:p>
          <a:p>
            <a:pPr lvl="1"/>
            <a:r>
              <a:rPr lang="en-US" dirty="0" smtClean="0"/>
              <a:t>Storage and retrieval are governed by a simple, universal algorithm. And these word-by-word steps yield what looks like phrase structure (but isn’t).</a:t>
            </a:r>
          </a:p>
          <a:p>
            <a:endParaRPr lang="en-US" dirty="0" smtClean="0"/>
          </a:p>
          <a:p>
            <a:endParaRPr lang="en-US" dirty="0" smtClean="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generation 2</a:t>
            </a:r>
            <a:endParaRPr lang="en-US" dirty="0"/>
          </a:p>
        </p:txBody>
      </p:sp>
      <p:pic>
        <p:nvPicPr>
          <p:cNvPr id="7" name="Content Placeholder 6" descr="Stackgen1.gif"/>
          <p:cNvPicPr>
            <a:picLocks noGrp="1" noChangeAspect="1"/>
          </p:cNvPicPr>
          <p:nvPr>
            <p:ph idx="1"/>
          </p:nvPr>
        </p:nvPicPr>
        <p:blipFill>
          <a:blip r:embed="rId2"/>
          <a:srcRect l="-13347" r="-13347"/>
          <a:stretch>
            <a:fillRect/>
          </a:stretch>
        </p:blipFill>
        <p:spPr/>
      </p:pic>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61857941-F9AA-EE4D-9F12-285FD2EA5EA2}" type="slidenum">
              <a:rPr lang="en-US" smtClean="0"/>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wrong with Merge?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Motivated as simplest computational operation (in most complex brain; other animals compute)</a:t>
            </a:r>
          </a:p>
          <a:p>
            <a:r>
              <a:rPr lang="en-US" dirty="0" smtClean="0"/>
              <a:t>Multiplies theoretical entities (minimally SM, CI, lexicon, online mapping procedure)</a:t>
            </a:r>
          </a:p>
          <a:p>
            <a:r>
              <a:rPr lang="en-US" dirty="0" smtClean="0"/>
              <a:t>Not an effective computation to support real-time language performance; must be embedded in further layers of performance systems</a:t>
            </a:r>
          </a:p>
          <a:p>
            <a:r>
              <a:rPr lang="en-US" dirty="0" smtClean="0"/>
              <a:t>CI recapitulates derivations</a:t>
            </a:r>
          </a:p>
          <a:p>
            <a:r>
              <a:rPr lang="en-US" dirty="0" smtClean="0"/>
              <a:t>Bad for SM: linearization, copy choice</a:t>
            </a:r>
          </a:p>
          <a:p>
            <a:r>
              <a:rPr lang="en-US" dirty="0" smtClean="0"/>
              <a:t>Bad for CI: chain collapse, labels</a:t>
            </a:r>
          </a:p>
          <a:p>
            <a:r>
              <a:rPr lang="en-US" dirty="0" smtClean="0"/>
              <a:t>Never actually does what it’s supposed to: symmetric combination</a:t>
            </a:r>
          </a:p>
          <a:p>
            <a:r>
              <a:rPr lang="en-US" dirty="0" smtClean="0"/>
              <a:t>EM/IM split doesn’t align with Duality of Semantics</a:t>
            </a:r>
          </a:p>
          <a:p>
            <a:r>
              <a:rPr lang="en-US" dirty="0" smtClean="0"/>
              <a:t>Merge makes cycles (phases) mysterious</a:t>
            </a:r>
          </a:p>
          <a:p>
            <a:r>
              <a:rPr lang="en-US" dirty="0" smtClean="0"/>
              <a:t>Too powerful: can combine anything (must add features to restrain)</a:t>
            </a:r>
          </a:p>
          <a:p>
            <a:r>
              <a:rPr lang="en-US" dirty="0" smtClean="0"/>
              <a:t>But features are too restrictive, no insight into unmotivated movement.</a:t>
            </a:r>
          </a:p>
          <a:p>
            <a:r>
              <a:rPr lang="en-US" dirty="0" smtClean="0"/>
              <a:t>Homunculus theory of hierarchy</a:t>
            </a:r>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52963F0F-6AE5-094F-842D-721CBB1AD715}" type="slidenum">
              <a:rPr lang="en-US" smtClean="0"/>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problem of grounding language</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latin typeface="Arial"/>
                <a:cs typeface="Arial"/>
              </a:rPr>
              <a:t>“[</a:t>
            </a:r>
            <a:r>
              <a:rPr lang="en-US" dirty="0" err="1">
                <a:latin typeface="Arial"/>
                <a:cs typeface="Arial"/>
              </a:rPr>
              <a:t>H]ow</a:t>
            </a:r>
            <a:r>
              <a:rPr lang="en-US" dirty="0">
                <a:latin typeface="Arial"/>
                <a:cs typeface="Arial"/>
              </a:rPr>
              <a:t> can a system such as human language arise in the mind/brain, or for that matter, in the organic world, in which one seems not to find anything like the basic properties of human language? That problem has sometimes been posed as a crisis for the cognitive sciences. The concerns are appropriate, but their locus is misplaced; they are primarily a problem for biology and the brain sciences, which, as currently understood, do not provide any basis for what appear to be fairly well-established conclusions about language.</a:t>
            </a:r>
            <a:r>
              <a:rPr lang="en-US" dirty="0" smtClean="0">
                <a:latin typeface="Arial"/>
                <a:cs typeface="Arial"/>
              </a:rPr>
              <a:t>”</a:t>
            </a:r>
          </a:p>
          <a:p>
            <a:pPr marL="0" indent="0" algn="r">
              <a:buNone/>
            </a:pPr>
            <a:r>
              <a:rPr lang="en-US" dirty="0" smtClean="0"/>
              <a:t> </a:t>
            </a:r>
            <a:r>
              <a:rPr lang="en-US" dirty="0"/>
              <a:t>(Chomsky 1995: 1-2)</a:t>
            </a:r>
          </a:p>
          <a:p>
            <a:pPr>
              <a:buNone/>
            </a:pPr>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Slide Number Placeholder 4"/>
          <p:cNvSpPr>
            <a:spLocks noGrp="1"/>
          </p:cNvSpPr>
          <p:nvPr>
            <p:ph type="sldNum" sz="quarter" idx="12"/>
          </p:nvPr>
        </p:nvSpPr>
        <p:spPr/>
        <p:txBody>
          <a:bodyPr/>
          <a:lstStyle/>
          <a:p>
            <a:fld id="{D6012312-7F93-7D43-9226-07B8C282974C}" type="slidenum">
              <a:rPr lang="en-US" smtClean="0"/>
              <a:pPr/>
              <a:t>92</a:t>
            </a:fld>
            <a:endParaRPr lang="en-US"/>
          </a:p>
        </p:txBody>
      </p:sp>
      <p:sp>
        <p:nvSpPr>
          <p:cNvPr id="6" name="Footer Placeholder 5"/>
          <p:cNvSpPr>
            <a:spLocks noGrp="1"/>
          </p:cNvSpPr>
          <p:nvPr>
            <p:ph type="ftr" sz="quarter" idx="11"/>
          </p:nvPr>
        </p:nvSpPr>
        <p:spPr/>
        <p:txBody>
          <a:bodyPr/>
          <a:lstStyle/>
          <a:p>
            <a:r>
              <a:rPr lang="en-US" smtClean="0"/>
              <a:t>ULTRA – LCUGA    D P Medeiros</a:t>
            </a:r>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Merge: </a:t>
            </a:r>
            <a:r>
              <a:rPr lang="en-US" dirty="0" err="1" smtClean="0"/>
              <a:t>biolinguistic</a:t>
            </a:r>
            <a:r>
              <a:rPr lang="en-US" dirty="0" smtClean="0"/>
              <a:t> quintessence</a:t>
            </a:r>
            <a:endParaRPr lang="en-US" dirty="0"/>
          </a:p>
        </p:txBody>
      </p:sp>
      <p:sp>
        <p:nvSpPr>
          <p:cNvPr id="3" name="Content Placeholder 2"/>
          <p:cNvSpPr>
            <a:spLocks noGrp="1"/>
          </p:cNvSpPr>
          <p:nvPr>
            <p:ph idx="1"/>
          </p:nvPr>
        </p:nvSpPr>
        <p:spPr/>
        <p:txBody>
          <a:bodyPr>
            <a:normAutofit fontScale="92500" lnSpcReduction="20000"/>
          </a:bodyPr>
          <a:lstStyle/>
          <a:p>
            <a:r>
              <a:rPr lang="en-US" dirty="0"/>
              <a:t>Hauser et al (2002)</a:t>
            </a:r>
            <a:r>
              <a:rPr lang="en-US" dirty="0" smtClean="0"/>
              <a:t> address </a:t>
            </a:r>
            <a:r>
              <a:rPr lang="en-US" dirty="0"/>
              <a:t>the tension</a:t>
            </a:r>
            <a:r>
              <a:rPr lang="en-US" dirty="0" smtClean="0"/>
              <a:t> between biology and linguistics </a:t>
            </a:r>
            <a:r>
              <a:rPr lang="en-US" dirty="0"/>
              <a:t>by positing </a:t>
            </a:r>
            <a:r>
              <a:rPr lang="en-US" b="1" dirty="0"/>
              <a:t>Merge</a:t>
            </a:r>
            <a:r>
              <a:rPr lang="en-US" dirty="0"/>
              <a:t> as the</a:t>
            </a:r>
            <a:r>
              <a:rPr lang="en-US" dirty="0" smtClean="0"/>
              <a:t> evolutionary </a:t>
            </a:r>
            <a:r>
              <a:rPr lang="en-US" dirty="0"/>
              <a:t>innovation behind human language.</a:t>
            </a:r>
            <a:r>
              <a:rPr lang="en-US" dirty="0" smtClean="0"/>
              <a:t> </a:t>
            </a:r>
          </a:p>
          <a:p>
            <a:r>
              <a:rPr lang="en-US" dirty="0" smtClean="0"/>
              <a:t>Merge is </a:t>
            </a:r>
            <a:r>
              <a:rPr lang="en-US" dirty="0"/>
              <a:t>an abstract, </a:t>
            </a:r>
            <a:r>
              <a:rPr lang="en-US" dirty="0" err="1"/>
              <a:t>atemporal</a:t>
            </a:r>
            <a:r>
              <a:rPr lang="en-US" dirty="0"/>
              <a:t> relation, forming the unordered binary set {</a:t>
            </a:r>
            <a:r>
              <a:rPr lang="en-US" i="1" dirty="0"/>
              <a:t>a, </a:t>
            </a:r>
            <a:r>
              <a:rPr lang="en-US" i="1" dirty="0" err="1"/>
              <a:t>b</a:t>
            </a:r>
            <a:r>
              <a:rPr lang="en-US" dirty="0"/>
              <a:t>} from </a:t>
            </a:r>
            <a:r>
              <a:rPr lang="en-US" i="1" dirty="0"/>
              <a:t>a, </a:t>
            </a:r>
            <a:r>
              <a:rPr lang="en-US" i="1" dirty="0" err="1"/>
              <a:t>b</a:t>
            </a:r>
            <a:r>
              <a:rPr lang="en-US" dirty="0"/>
              <a:t>, themselves lexical items or products of Merge.</a:t>
            </a:r>
            <a:r>
              <a:rPr lang="en-US" dirty="0" smtClean="0"/>
              <a:t> </a:t>
            </a:r>
          </a:p>
          <a:p>
            <a:r>
              <a:rPr lang="en-US" dirty="0" smtClean="0"/>
              <a:t>This operation </a:t>
            </a:r>
            <a:r>
              <a:rPr lang="en-US" dirty="0"/>
              <a:t>is thought to be the minimal addition to ancestral cognitive mechanisms necessary to adequately describe syntactic computation</a:t>
            </a:r>
            <a:r>
              <a:rPr lang="en-US" dirty="0" smtClean="0"/>
              <a:t>.</a:t>
            </a:r>
          </a:p>
          <a:p>
            <a:r>
              <a:rPr lang="en-US" dirty="0" smtClean="0"/>
              <a:t>A fundamentally new cognitive ability. </a:t>
            </a:r>
            <a:endParaRPr lang="en-US" dirty="0"/>
          </a:p>
          <a:p>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93</a:t>
            </a:fld>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the biologists say…</a:t>
            </a:r>
            <a:endParaRPr lang="en-US" dirty="0"/>
          </a:p>
        </p:txBody>
      </p:sp>
      <p:sp>
        <p:nvSpPr>
          <p:cNvPr id="3" name="Content Placeholder 2"/>
          <p:cNvSpPr>
            <a:spLocks noGrp="1"/>
          </p:cNvSpPr>
          <p:nvPr>
            <p:ph idx="1"/>
          </p:nvPr>
        </p:nvSpPr>
        <p:spPr/>
        <p:txBody>
          <a:bodyPr>
            <a:normAutofit lnSpcReduction="10000"/>
          </a:bodyPr>
          <a:lstStyle/>
          <a:p>
            <a:pPr lvl="1"/>
            <a:r>
              <a:rPr lang="en-US" dirty="0" smtClean="0"/>
              <a:t>Both </a:t>
            </a:r>
            <a:r>
              <a:rPr lang="en-US" dirty="0"/>
              <a:t>Darwin and </a:t>
            </a:r>
            <a:r>
              <a:rPr lang="en-US" dirty="0" err="1"/>
              <a:t>Lenneberg</a:t>
            </a:r>
            <a:r>
              <a:rPr lang="en-US" dirty="0"/>
              <a:t> highlighted the behavioral discontinuity of human </a:t>
            </a:r>
            <a:r>
              <a:rPr lang="en-US" dirty="0" smtClean="0"/>
              <a:t>language.</a:t>
            </a:r>
          </a:p>
          <a:p>
            <a:pPr lvl="1"/>
            <a:r>
              <a:rPr lang="en-US" dirty="0" smtClean="0"/>
              <a:t>But rejected </a:t>
            </a:r>
            <a:r>
              <a:rPr lang="en-US" dirty="0"/>
              <a:t>the idea that any fundamentally new ability was involved.</a:t>
            </a:r>
            <a:r>
              <a:rPr lang="en-US" dirty="0" smtClean="0"/>
              <a:t> </a:t>
            </a:r>
          </a:p>
          <a:p>
            <a:pPr>
              <a:buNone/>
            </a:pPr>
            <a:r>
              <a:rPr lang="en-US" sz="3600" dirty="0" smtClean="0">
                <a:latin typeface="Arial"/>
                <a:cs typeface="Arial"/>
              </a:rPr>
              <a:t>“</a:t>
            </a:r>
            <a:r>
              <a:rPr lang="en-US" sz="3600" dirty="0">
                <a:latin typeface="Arial"/>
                <a:cs typeface="Arial"/>
              </a:rPr>
              <a:t>A discontinuity theory is not the same as a special creation theory. No biological phenomenon is without antecedents.”</a:t>
            </a:r>
            <a:r>
              <a:rPr lang="en-US" sz="3600" dirty="0" smtClean="0">
                <a:latin typeface="Arial"/>
                <a:cs typeface="Arial"/>
              </a:rPr>
              <a:t> </a:t>
            </a:r>
          </a:p>
          <a:p>
            <a:pPr algn="r">
              <a:buNone/>
            </a:pPr>
            <a:r>
              <a:rPr lang="en-US" dirty="0" smtClean="0"/>
              <a:t>(</a:t>
            </a:r>
            <a:r>
              <a:rPr lang="en-US" dirty="0" err="1"/>
              <a:t>Lenneberg</a:t>
            </a:r>
            <a:r>
              <a:rPr lang="en-US" dirty="0"/>
              <a:t> 1967: 234)</a:t>
            </a:r>
            <a:r>
              <a:rPr lang="en-US" dirty="0" smtClean="0"/>
              <a:t> </a:t>
            </a:r>
          </a:p>
          <a:p>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94</a:t>
            </a:fld>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Cinque-style movement trees are a trivial “decoration” of the set of ordered binary trees with fixed number of terminals.</a:t>
            </a:r>
            <a:endParaRPr lang="en-US" sz="2400" dirty="0"/>
          </a:p>
        </p:txBody>
      </p:sp>
      <p:sp>
        <p:nvSpPr>
          <p:cNvPr id="3" name="Content Placeholder 2"/>
          <p:cNvSpPr>
            <a:spLocks noGrp="1"/>
          </p:cNvSpPr>
          <p:nvPr>
            <p:ph idx="1"/>
          </p:nvPr>
        </p:nvSpPr>
        <p:spPr/>
        <p:txBody>
          <a:bodyPr/>
          <a:lstStyle/>
          <a:p>
            <a:pPr>
              <a:buNone/>
            </a:pPr>
            <a:endParaRPr lang="en-US" dirty="0" smtClean="0"/>
          </a:p>
          <a:p>
            <a:endParaRPr lang="en-US" dirty="0"/>
          </a:p>
        </p:txBody>
      </p:sp>
      <p:sp>
        <p:nvSpPr>
          <p:cNvPr id="4" name="Date Placeholder 3"/>
          <p:cNvSpPr>
            <a:spLocks noGrp="1"/>
          </p:cNvSpPr>
          <p:nvPr>
            <p:ph type="dt" sz="half" idx="10"/>
          </p:nvPr>
        </p:nvSpPr>
        <p:spPr/>
        <p:txBody>
          <a:bodyPr/>
          <a:lstStyle/>
          <a:p>
            <a:r>
              <a:rPr lang="en-US" smtClean="0"/>
              <a:t>10/7/2016</a:t>
            </a:r>
            <a:endParaRPr lang="en-US"/>
          </a:p>
        </p:txBody>
      </p:sp>
      <p:sp>
        <p:nvSpPr>
          <p:cNvPr id="5" name="Footer Placeholder 4"/>
          <p:cNvSpPr>
            <a:spLocks noGrp="1"/>
          </p:cNvSpPr>
          <p:nvPr>
            <p:ph type="ftr" sz="quarter" idx="11"/>
          </p:nvPr>
        </p:nvSpPr>
        <p:spPr/>
        <p:txBody>
          <a:bodyPr/>
          <a:lstStyle/>
          <a:p>
            <a:r>
              <a:rPr lang="en-US" smtClean="0"/>
              <a:t>ULTRA – LCUGA    D P Medeiros</a:t>
            </a:r>
            <a:endParaRPr lang="en-US"/>
          </a:p>
        </p:txBody>
      </p:sp>
      <p:sp>
        <p:nvSpPr>
          <p:cNvPr id="6" name="Slide Number Placeholder 5"/>
          <p:cNvSpPr>
            <a:spLocks noGrp="1"/>
          </p:cNvSpPr>
          <p:nvPr>
            <p:ph type="sldNum" sz="quarter" idx="12"/>
          </p:nvPr>
        </p:nvSpPr>
        <p:spPr/>
        <p:txBody>
          <a:bodyPr/>
          <a:lstStyle/>
          <a:p>
            <a:fld id="{D6012312-7F93-7D43-9226-07B8C282974C}" type="slidenum">
              <a:rPr lang="en-US" smtClean="0"/>
              <a:pPr/>
              <a:t>95</a:t>
            </a:fld>
            <a:endParaRPr lang="en-US"/>
          </a:p>
        </p:txBody>
      </p:sp>
      <p:pic>
        <p:nvPicPr>
          <p:cNvPr id="8" name="Picture 7" descr="full binary to cinque 3.gif"/>
          <p:cNvPicPr>
            <a:picLocks noChangeAspect="1"/>
          </p:cNvPicPr>
          <p:nvPr/>
        </p:nvPicPr>
        <p:blipFill>
          <a:blip r:embed="rId2"/>
          <a:stretch>
            <a:fillRect/>
          </a:stretch>
        </p:blipFill>
        <p:spPr>
          <a:xfrm>
            <a:off x="1384655" y="1417638"/>
            <a:ext cx="6565900" cy="4900612"/>
          </a:xfrm>
          <a:prstGeom prst="rect">
            <a:avLst/>
          </a:prstGeo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20631"/>
          </a:xfrm>
        </p:spPr>
        <p:txBody>
          <a:bodyPr>
            <a:noAutofit/>
          </a:bodyPr>
          <a:lstStyle/>
          <a:p>
            <a:r>
              <a:rPr lang="en-US" sz="2400" dirty="0" smtClean="0"/>
              <a:t>References</a:t>
            </a:r>
            <a:endParaRPr lang="en-US" sz="2400" dirty="0"/>
          </a:p>
        </p:txBody>
      </p:sp>
      <p:sp>
        <p:nvSpPr>
          <p:cNvPr id="3" name="Content Placeholder 2"/>
          <p:cNvSpPr>
            <a:spLocks noGrp="1"/>
          </p:cNvSpPr>
          <p:nvPr>
            <p:ph idx="1"/>
          </p:nvPr>
        </p:nvSpPr>
        <p:spPr>
          <a:xfrm>
            <a:off x="208354" y="595269"/>
            <a:ext cx="8691326" cy="5530895"/>
          </a:xfrm>
        </p:spPr>
        <p:txBody>
          <a:bodyPr>
            <a:noAutofit/>
          </a:bodyPr>
          <a:lstStyle/>
          <a:p>
            <a:pPr marL="514350" indent="-514350">
              <a:buNone/>
            </a:pPr>
            <a:r>
              <a:rPr lang="en-US" sz="800" dirty="0" err="1" smtClean="0"/>
              <a:t>Abels</a:t>
            </a:r>
            <a:r>
              <a:rPr lang="en-US" sz="800" dirty="0" smtClean="0"/>
              <a:t>, K. (2016). The fundamental left–right asymmetry in the Germanic verb cluster. </a:t>
            </a:r>
            <a:r>
              <a:rPr lang="en-US" sz="800" i="1" dirty="0" smtClean="0"/>
              <a:t>The Journal of Comparative Germanic Linguistics</a:t>
            </a:r>
            <a:r>
              <a:rPr lang="en-US" sz="800" dirty="0" smtClean="0"/>
              <a:t>, </a:t>
            </a:r>
            <a:r>
              <a:rPr lang="en-US" sz="800" i="1" dirty="0" smtClean="0"/>
              <a:t>19</a:t>
            </a:r>
            <a:r>
              <a:rPr lang="en-US" sz="800" dirty="0" smtClean="0"/>
              <a:t>(3), 179-220.</a:t>
            </a:r>
          </a:p>
          <a:p>
            <a:pPr marL="514350" indent="-514350">
              <a:buNone/>
            </a:pPr>
            <a:r>
              <a:rPr lang="en-US" sz="800" dirty="0" err="1" smtClean="0"/>
              <a:t>Abels</a:t>
            </a:r>
            <a:r>
              <a:rPr lang="en-US" sz="800" dirty="0" smtClean="0"/>
              <a:t>, K., &amp; </a:t>
            </a:r>
            <a:r>
              <a:rPr lang="en-US" sz="800" dirty="0" err="1" smtClean="0"/>
              <a:t>Neeleman</a:t>
            </a:r>
            <a:r>
              <a:rPr lang="en-US" sz="800" dirty="0" smtClean="0"/>
              <a:t>, A. (2012). Linear asymmetries and the LCA. </a:t>
            </a:r>
            <a:r>
              <a:rPr lang="en-US" sz="800" i="1" dirty="0" smtClean="0"/>
              <a:t>Syntax</a:t>
            </a:r>
            <a:r>
              <a:rPr lang="en-US" sz="800" dirty="0" smtClean="0"/>
              <a:t>, </a:t>
            </a:r>
            <a:r>
              <a:rPr lang="en-US" sz="800" i="1" dirty="0" smtClean="0"/>
              <a:t>15</a:t>
            </a:r>
            <a:r>
              <a:rPr lang="en-US" sz="800" dirty="0" smtClean="0"/>
              <a:t>(1), 25-74.</a:t>
            </a:r>
          </a:p>
          <a:p>
            <a:pPr marL="514350" indent="-514350">
              <a:buNone/>
            </a:pPr>
            <a:r>
              <a:rPr lang="en-US" sz="800" dirty="0" err="1" smtClean="0"/>
              <a:t>Barsalou</a:t>
            </a:r>
            <a:r>
              <a:rPr lang="en-US" sz="800" dirty="0" smtClean="0"/>
              <a:t>, L. W. (2008). Grounded cognition. </a:t>
            </a:r>
            <a:r>
              <a:rPr lang="en-US" sz="800" i="1" dirty="0" err="1" smtClean="0"/>
              <a:t>Annu</a:t>
            </a:r>
            <a:r>
              <a:rPr lang="en-US" sz="800" i="1" dirty="0" smtClean="0"/>
              <a:t>. Rev. Psychol.</a:t>
            </a:r>
            <a:r>
              <a:rPr lang="en-US" sz="800" dirty="0" smtClean="0"/>
              <a:t>, </a:t>
            </a:r>
            <a:r>
              <a:rPr lang="en-US" sz="800" i="1" dirty="0" smtClean="0"/>
              <a:t>59</a:t>
            </a:r>
            <a:r>
              <a:rPr lang="en-US" sz="800" dirty="0" smtClean="0"/>
              <a:t>, 617-645.</a:t>
            </a:r>
          </a:p>
          <a:p>
            <a:pPr marL="514350" indent="-514350">
              <a:buNone/>
            </a:pPr>
            <a:r>
              <a:rPr lang="en-US" sz="800" dirty="0" smtClean="0"/>
              <a:t>Braver, T. S., Gray, J. R., &amp; Burgess, G. C. (2007). Explaining the many varieties of working memory variation: Dual mechanisms of cognitive control. </a:t>
            </a:r>
            <a:r>
              <a:rPr lang="en-US" sz="800" i="1" dirty="0" smtClean="0"/>
              <a:t>Variation in working memory</a:t>
            </a:r>
            <a:r>
              <a:rPr lang="en-US" sz="800" dirty="0" smtClean="0"/>
              <a:t>, 76-106.</a:t>
            </a:r>
          </a:p>
          <a:p>
            <a:pPr marL="514350" indent="-514350">
              <a:buNone/>
            </a:pPr>
            <a:r>
              <a:rPr lang="en-US" sz="800" dirty="0" smtClean="0"/>
              <a:t>Chomsky, N. (1995). </a:t>
            </a:r>
            <a:r>
              <a:rPr lang="en-US" sz="800" i="1" dirty="0" smtClean="0"/>
              <a:t>The Minimalist Program</a:t>
            </a:r>
            <a:r>
              <a:rPr lang="en-US" sz="800" dirty="0" smtClean="0"/>
              <a:t>. Cambridge, MA: MIT press.</a:t>
            </a:r>
          </a:p>
          <a:p>
            <a:pPr marL="514350" indent="-514350">
              <a:buNone/>
            </a:pPr>
            <a:r>
              <a:rPr lang="en-US" sz="800" dirty="0" smtClean="0"/>
              <a:t>Chomsky, N. (2005). Three factors in language design. </a:t>
            </a:r>
            <a:r>
              <a:rPr lang="en-US" sz="800" i="1" dirty="0" smtClean="0"/>
              <a:t>Linguistic inquiry</a:t>
            </a:r>
            <a:r>
              <a:rPr lang="en-US" sz="800" dirty="0" smtClean="0"/>
              <a:t>, </a:t>
            </a:r>
            <a:r>
              <a:rPr lang="en-US" sz="800" i="1" dirty="0" smtClean="0"/>
              <a:t>36</a:t>
            </a:r>
            <a:r>
              <a:rPr lang="en-US" sz="800" dirty="0" smtClean="0"/>
              <a:t>(1), 1-22.</a:t>
            </a:r>
          </a:p>
          <a:p>
            <a:pPr marL="514350" indent="-514350">
              <a:buNone/>
            </a:pPr>
            <a:r>
              <a:rPr lang="en-US" sz="800" dirty="0" smtClean="0"/>
              <a:t>Cinque</a:t>
            </a:r>
            <a:r>
              <a:rPr lang="en-US" sz="800" dirty="0"/>
              <a:t>, </a:t>
            </a:r>
            <a:r>
              <a:rPr lang="en-US" sz="800" dirty="0" err="1"/>
              <a:t>Guglielmo</a:t>
            </a:r>
            <a:r>
              <a:rPr lang="en-US" sz="800" dirty="0"/>
              <a:t>.</a:t>
            </a:r>
            <a:r>
              <a:rPr lang="en-US" sz="800" dirty="0" smtClean="0"/>
              <a:t> (1999). </a:t>
            </a:r>
            <a:r>
              <a:rPr lang="en-US" sz="800" i="1" dirty="0"/>
              <a:t>Adverbs and Functional Heads. A Cross-linguistic Perspective. New York: Oxford University Press.</a:t>
            </a:r>
            <a:r>
              <a:rPr lang="en-US" sz="800" i="1" dirty="0" smtClean="0"/>
              <a:t> </a:t>
            </a:r>
          </a:p>
          <a:p>
            <a:pPr marL="514350" indent="-514350">
              <a:buNone/>
            </a:pPr>
            <a:r>
              <a:rPr lang="en-US" sz="800" dirty="0" smtClean="0"/>
              <a:t>Cinque</a:t>
            </a:r>
            <a:r>
              <a:rPr lang="en-US" sz="800" dirty="0"/>
              <a:t>, </a:t>
            </a:r>
            <a:r>
              <a:rPr lang="en-US" sz="800" dirty="0" err="1"/>
              <a:t>Guglielmo</a:t>
            </a:r>
            <a:r>
              <a:rPr lang="en-US" sz="800" dirty="0"/>
              <a:t>.</a:t>
            </a:r>
            <a:r>
              <a:rPr lang="en-US" sz="800" dirty="0" smtClean="0"/>
              <a:t> (2005). </a:t>
            </a:r>
            <a:r>
              <a:rPr lang="en-US" sz="800" dirty="0"/>
              <a:t>Deriving Greenberg’s Universal 20 and Its Exceptions. </a:t>
            </a:r>
            <a:r>
              <a:rPr lang="en-US" sz="800" i="1" dirty="0"/>
              <a:t>Linguistic Inquiry 36.315-332</a:t>
            </a:r>
            <a:r>
              <a:rPr lang="en-US" sz="800" i="1" dirty="0" smtClean="0"/>
              <a:t> </a:t>
            </a:r>
          </a:p>
          <a:p>
            <a:pPr marL="514350" indent="-514350">
              <a:buNone/>
            </a:pPr>
            <a:r>
              <a:rPr lang="en-US" sz="800" dirty="0" smtClean="0"/>
              <a:t>Cinque, </a:t>
            </a:r>
            <a:r>
              <a:rPr lang="en-US" sz="800" dirty="0" err="1" smtClean="0"/>
              <a:t>Guglielmo</a:t>
            </a:r>
            <a:r>
              <a:rPr lang="en-US" sz="800" dirty="0" smtClean="0"/>
              <a:t>. (2014). </a:t>
            </a:r>
            <a:r>
              <a:rPr lang="en-US" sz="800" i="1" dirty="0" smtClean="0"/>
              <a:t>On the movement account of Greenberg’s Universal 20: Refinements and Replies</a:t>
            </a:r>
            <a:r>
              <a:rPr lang="en-US" sz="800" dirty="0" smtClean="0"/>
              <a:t>. Ms., University of Venice.</a:t>
            </a:r>
          </a:p>
          <a:p>
            <a:pPr marL="514350" indent="-514350">
              <a:buNone/>
            </a:pPr>
            <a:r>
              <a:rPr lang="en-US" sz="800" dirty="0" smtClean="0"/>
              <a:t>Culbertson, J., </a:t>
            </a:r>
            <a:r>
              <a:rPr lang="en-US" sz="800" dirty="0" err="1" smtClean="0"/>
              <a:t>Smolensky</a:t>
            </a:r>
            <a:r>
              <a:rPr lang="en-US" sz="800" dirty="0" smtClean="0"/>
              <a:t>, P., and Legendre, G. (2012). Learning biases predict a word order universal. </a:t>
            </a:r>
            <a:r>
              <a:rPr lang="en-US" sz="800" i="1" dirty="0" smtClean="0"/>
              <a:t>Cognition 122(3)</a:t>
            </a:r>
            <a:r>
              <a:rPr lang="en-US" sz="800" dirty="0" smtClean="0"/>
              <a:t>, 306-329.</a:t>
            </a:r>
          </a:p>
          <a:p>
            <a:pPr>
              <a:buNone/>
            </a:pPr>
            <a:r>
              <a:rPr lang="en-US" sz="800" dirty="0" smtClean="0"/>
              <a:t>Culbertson, J., &amp; </a:t>
            </a:r>
            <a:r>
              <a:rPr lang="en-US" sz="800" dirty="0" err="1" smtClean="0"/>
              <a:t>Adger</a:t>
            </a:r>
            <a:r>
              <a:rPr lang="en-US" sz="800" dirty="0" smtClean="0"/>
              <a:t>, D. (2014). Language learners privilege structured meaning over surface frequency. </a:t>
            </a:r>
            <a:r>
              <a:rPr lang="en-US" sz="800" i="1" dirty="0" smtClean="0"/>
              <a:t>Proceedings of the National Academy of Sciences 111 (16)</a:t>
            </a:r>
            <a:r>
              <a:rPr lang="en-US" sz="800" dirty="0" smtClean="0"/>
              <a:t>, 5842-5847.</a:t>
            </a:r>
          </a:p>
          <a:p>
            <a:pPr marL="514350" indent="-514350">
              <a:buNone/>
            </a:pPr>
            <a:r>
              <a:rPr lang="en-US" sz="800" dirty="0" smtClean="0"/>
              <a:t>Demers, A. J. (1977). Generalized left corner parsing. In </a:t>
            </a:r>
            <a:r>
              <a:rPr lang="en-US" sz="800" i="1" dirty="0" smtClean="0"/>
              <a:t>Proceedings of the 4th ACM SIGACT-SIGPLAN symposium on Principles of programming languages</a:t>
            </a:r>
            <a:r>
              <a:rPr lang="en-US" sz="800" dirty="0" smtClean="0"/>
              <a:t> (pp. 170-182). ACM.</a:t>
            </a:r>
          </a:p>
          <a:p>
            <a:pPr marL="514350" indent="-514350">
              <a:buNone/>
            </a:pPr>
            <a:r>
              <a:rPr lang="en-US" sz="800" dirty="0" smtClean="0"/>
              <a:t>Dryer, Matthew S. &amp; </a:t>
            </a:r>
            <a:r>
              <a:rPr lang="en-US" sz="800" dirty="0" err="1" smtClean="0"/>
              <a:t>Haspelmath</a:t>
            </a:r>
            <a:r>
              <a:rPr lang="en-US" sz="800" dirty="0" smtClean="0"/>
              <a:t>, Martin, eds. (2013). </a:t>
            </a:r>
            <a:r>
              <a:rPr lang="en-US" sz="800" i="1" dirty="0" smtClean="0"/>
              <a:t>The World Atlas of Language Structures Online</a:t>
            </a:r>
            <a:r>
              <a:rPr lang="en-US" sz="800" dirty="0" smtClean="0"/>
              <a:t>. Leipzig: Max Planck Institute for Evolutionary Anthropology. (Available online at http://</a:t>
            </a:r>
            <a:r>
              <a:rPr lang="en-US" sz="800" dirty="0" err="1" smtClean="0"/>
              <a:t>wals.info</a:t>
            </a:r>
            <a:r>
              <a:rPr lang="en-US" sz="800" dirty="0" smtClean="0"/>
              <a:t>, Accessed on 2015-09-18).</a:t>
            </a:r>
          </a:p>
          <a:p>
            <a:pPr marL="514350" indent="-514350">
              <a:buNone/>
            </a:pPr>
            <a:r>
              <a:rPr lang="en-US" sz="800" dirty="0" smtClean="0"/>
              <a:t>Feldman, J. (2010). Embodied language, best-fit analysis, and formal compositionality. </a:t>
            </a:r>
            <a:r>
              <a:rPr lang="en-US" sz="800" i="1" dirty="0" smtClean="0"/>
              <a:t>Physics of Life Reviews</a:t>
            </a:r>
            <a:r>
              <a:rPr lang="en-US" sz="800" dirty="0" smtClean="0"/>
              <a:t>, </a:t>
            </a:r>
            <a:r>
              <a:rPr lang="en-US" sz="800" i="1" dirty="0" smtClean="0"/>
              <a:t>7</a:t>
            </a:r>
            <a:r>
              <a:rPr lang="en-US" sz="800" dirty="0" smtClean="0"/>
              <a:t>(4), 385-410.</a:t>
            </a:r>
          </a:p>
          <a:p>
            <a:pPr marL="514350" indent="-514350">
              <a:buNone/>
            </a:pPr>
            <a:r>
              <a:rPr lang="en-US" sz="800" dirty="0" smtClean="0"/>
              <a:t>Frazier, L., &amp; Fodor, J. D. (1978). The sausage machine: A new two-stage parsing model. </a:t>
            </a:r>
            <a:r>
              <a:rPr lang="en-US" sz="800" i="1" dirty="0" smtClean="0"/>
              <a:t>Cognition</a:t>
            </a:r>
            <a:r>
              <a:rPr lang="en-US" sz="800" dirty="0" smtClean="0"/>
              <a:t>, </a:t>
            </a:r>
            <a:r>
              <a:rPr lang="en-US" sz="800" i="1" dirty="0" smtClean="0"/>
              <a:t>6</a:t>
            </a:r>
            <a:r>
              <a:rPr lang="en-US" sz="800" dirty="0" smtClean="0"/>
              <a:t>(4), 291-325.</a:t>
            </a:r>
          </a:p>
          <a:p>
            <a:pPr marL="514350" indent="-514350">
              <a:buNone/>
            </a:pPr>
            <a:r>
              <a:rPr lang="en-US" sz="800" dirty="0" smtClean="0"/>
              <a:t>Gibson, E., &amp; Warren, T. (2004). Reading‐Time Evidence for Intermediate Linguistic Structure in Long‐Distance Dependencies. </a:t>
            </a:r>
            <a:r>
              <a:rPr lang="en-US" sz="800" i="1" dirty="0" smtClean="0"/>
              <a:t>Syntax</a:t>
            </a:r>
            <a:r>
              <a:rPr lang="en-US" sz="800" dirty="0" smtClean="0"/>
              <a:t>, </a:t>
            </a:r>
            <a:r>
              <a:rPr lang="en-US" sz="800" i="1" dirty="0" smtClean="0"/>
              <a:t>7</a:t>
            </a:r>
            <a:r>
              <a:rPr lang="en-US" sz="800" dirty="0" smtClean="0"/>
              <a:t>(1), 55-78.</a:t>
            </a:r>
          </a:p>
          <a:p>
            <a:pPr marL="514350" indent="-514350">
              <a:buNone/>
            </a:pPr>
            <a:r>
              <a:rPr lang="en-US" sz="800" dirty="0" smtClean="0"/>
              <a:t>Greenberg</a:t>
            </a:r>
            <a:r>
              <a:rPr lang="en-US" sz="800" dirty="0"/>
              <a:t>, Joseph. 1963. Some universals of grammar with particular reference to the order of meaningful elements. In J. Greenberg, ed., </a:t>
            </a:r>
            <a:r>
              <a:rPr lang="en-US" sz="800" i="1" dirty="0"/>
              <a:t>Universals of language. 73-113. Cambridge, MA: MIT Press</a:t>
            </a:r>
            <a:r>
              <a:rPr lang="en-US" sz="800" i="1" dirty="0" smtClean="0"/>
              <a:t>.</a:t>
            </a:r>
          </a:p>
          <a:p>
            <a:pPr marL="514350" indent="-514350">
              <a:buNone/>
            </a:pPr>
            <a:r>
              <a:rPr lang="en-US" sz="800" dirty="0" smtClean="0"/>
              <a:t>Hauser, M. D., Chomsky, N., &amp; Fitch, W. T. (2002). The faculty of language: what is it, who has it, and how did it evolve?. </a:t>
            </a:r>
            <a:r>
              <a:rPr lang="en-US" sz="800" i="1" dirty="0" smtClean="0"/>
              <a:t>science</a:t>
            </a:r>
            <a:r>
              <a:rPr lang="en-US" sz="800" dirty="0" smtClean="0"/>
              <a:t>, </a:t>
            </a:r>
            <a:r>
              <a:rPr lang="en-US" sz="800" i="1" dirty="0" smtClean="0"/>
              <a:t>298</a:t>
            </a:r>
            <a:r>
              <a:rPr lang="en-US" sz="800" dirty="0" smtClean="0"/>
              <a:t>(5598), 1569-1579.</a:t>
            </a:r>
          </a:p>
          <a:p>
            <a:pPr marL="514350" indent="-514350">
              <a:buNone/>
            </a:pPr>
            <a:r>
              <a:rPr lang="en-US" sz="800" dirty="0" smtClean="0"/>
              <a:t>Henson, R. N. (1998). Short-term memory for serial order: The start-end model. </a:t>
            </a:r>
            <a:r>
              <a:rPr lang="en-US" sz="800" i="1" dirty="0" smtClean="0"/>
              <a:t>Cognitive psychology</a:t>
            </a:r>
            <a:r>
              <a:rPr lang="en-US" sz="800" dirty="0" smtClean="0"/>
              <a:t>, </a:t>
            </a:r>
            <a:r>
              <a:rPr lang="en-US" sz="800" i="1" dirty="0" smtClean="0"/>
              <a:t>36</a:t>
            </a:r>
            <a:r>
              <a:rPr lang="en-US" sz="800" dirty="0" smtClean="0"/>
              <a:t>(2), 73-137.</a:t>
            </a:r>
          </a:p>
          <a:p>
            <a:pPr marL="514350" indent="-514350">
              <a:buNone/>
            </a:pPr>
            <a:r>
              <a:rPr lang="en-US" sz="800" dirty="0" err="1" smtClean="0"/>
              <a:t>Huettig</a:t>
            </a:r>
            <a:r>
              <a:rPr lang="en-US" sz="800" dirty="0" smtClean="0"/>
              <a:t>, F., &amp; Mani, N. (2016). Is prediction necessary to understand language? Probably not. </a:t>
            </a:r>
            <a:r>
              <a:rPr lang="en-US" sz="800" i="1" dirty="0" smtClean="0"/>
              <a:t>Language, Cognition and Neuroscience</a:t>
            </a:r>
            <a:r>
              <a:rPr lang="en-US" sz="800" dirty="0" smtClean="0"/>
              <a:t>, </a:t>
            </a:r>
            <a:r>
              <a:rPr lang="en-US" sz="800" i="1" dirty="0" smtClean="0"/>
              <a:t>31</a:t>
            </a:r>
            <a:r>
              <a:rPr lang="en-US" sz="800" dirty="0" smtClean="0"/>
              <a:t>(1), 19-31.</a:t>
            </a:r>
          </a:p>
          <a:p>
            <a:pPr marL="514350" indent="-514350">
              <a:buNone/>
            </a:pPr>
            <a:r>
              <a:rPr lang="en-US" sz="800" dirty="0" smtClean="0"/>
              <a:t>Kim, S. S. (2005). Focus intervention effects in questions. </a:t>
            </a:r>
            <a:r>
              <a:rPr lang="en-US" sz="800" i="1" dirty="0" smtClean="0"/>
              <a:t>Theoretical East Asian Languages</a:t>
            </a:r>
            <a:r>
              <a:rPr lang="en-US" sz="800" dirty="0" smtClean="0"/>
              <a:t>, </a:t>
            </a:r>
            <a:r>
              <a:rPr lang="en-US" sz="800" i="1" dirty="0" smtClean="0"/>
              <a:t>3</a:t>
            </a:r>
            <a:r>
              <a:rPr lang="en-US" sz="800" dirty="0" smtClean="0"/>
              <a:t>.</a:t>
            </a:r>
          </a:p>
          <a:p>
            <a:pPr marL="514350" indent="-514350">
              <a:buNone/>
            </a:pPr>
            <a:r>
              <a:rPr lang="en-US" sz="800" dirty="0" smtClean="0"/>
              <a:t>Knuth, Donald. (1968). The Art of Computer Programming Vol. 3: Sorting and Searching.</a:t>
            </a:r>
          </a:p>
          <a:p>
            <a:pPr marL="514350" indent="-514350">
              <a:buNone/>
            </a:pPr>
            <a:r>
              <a:rPr lang="en-US" sz="800" dirty="0" err="1" smtClean="0"/>
              <a:t>Lenneberg</a:t>
            </a:r>
            <a:r>
              <a:rPr lang="en-US" sz="800" dirty="0" smtClean="0"/>
              <a:t>, E. H., Chomsky, N., &amp; Marx, O. (1967). </a:t>
            </a:r>
            <a:r>
              <a:rPr lang="en-US" sz="800" i="1" dirty="0" smtClean="0"/>
              <a:t>Biological foundations of language</a:t>
            </a:r>
            <a:r>
              <a:rPr lang="en-US" sz="800" dirty="0" smtClean="0"/>
              <a:t> (Vol. 68). New York: Wiley.</a:t>
            </a:r>
          </a:p>
          <a:p>
            <a:pPr marL="514350" indent="-514350">
              <a:buNone/>
            </a:pPr>
            <a:r>
              <a:rPr lang="en-US" sz="800" dirty="0" smtClean="0"/>
              <a:t>Lewis, R. L., &amp; </a:t>
            </a:r>
            <a:r>
              <a:rPr lang="en-US" sz="800" dirty="0" err="1" smtClean="0"/>
              <a:t>Vasishth</a:t>
            </a:r>
            <a:r>
              <a:rPr lang="en-US" sz="800" dirty="0" smtClean="0"/>
              <a:t>, S. (2005). An activation‐based model of sentence processing as skilled memory retrieval. </a:t>
            </a:r>
            <a:r>
              <a:rPr lang="en-US" sz="800" i="1" dirty="0" smtClean="0"/>
              <a:t>Cognitive science</a:t>
            </a:r>
            <a:r>
              <a:rPr lang="en-US" sz="800" dirty="0" smtClean="0"/>
              <a:t>, </a:t>
            </a:r>
            <a:r>
              <a:rPr lang="en-US" sz="800" i="1" dirty="0" smtClean="0"/>
              <a:t>29</a:t>
            </a:r>
            <a:r>
              <a:rPr lang="en-US" sz="800" dirty="0" smtClean="0"/>
              <a:t>(3), 375-419.</a:t>
            </a:r>
          </a:p>
          <a:p>
            <a:pPr marL="514350" indent="-514350">
              <a:buNone/>
            </a:pPr>
            <a:r>
              <a:rPr lang="en-US" sz="800" dirty="0" err="1" smtClean="0"/>
              <a:t>Lidz</a:t>
            </a:r>
            <a:r>
              <a:rPr lang="en-US" sz="800" dirty="0" smtClean="0"/>
              <a:t>, J., </a:t>
            </a:r>
            <a:r>
              <a:rPr lang="en-US" sz="800" dirty="0" err="1" smtClean="0"/>
              <a:t>Pietroski</a:t>
            </a:r>
            <a:r>
              <a:rPr lang="en-US" sz="800" dirty="0" smtClean="0"/>
              <a:t>, P., </a:t>
            </a:r>
            <a:r>
              <a:rPr lang="en-US" sz="800" dirty="0" err="1" smtClean="0"/>
              <a:t>Halberda</a:t>
            </a:r>
            <a:r>
              <a:rPr lang="en-US" sz="800" dirty="0" smtClean="0"/>
              <a:t>, J., &amp; Hunter, T. (2011). Interface transparency and the </a:t>
            </a:r>
            <a:r>
              <a:rPr lang="en-US" sz="800" dirty="0" err="1" smtClean="0"/>
              <a:t>psychosemantics</a:t>
            </a:r>
            <a:r>
              <a:rPr lang="en-US" sz="800" dirty="0" smtClean="0"/>
              <a:t> of most. </a:t>
            </a:r>
            <a:r>
              <a:rPr lang="en-US" sz="800" i="1" dirty="0" smtClean="0"/>
              <a:t>Natural Language Semantics</a:t>
            </a:r>
            <a:r>
              <a:rPr lang="en-US" sz="800" dirty="0" smtClean="0"/>
              <a:t>, </a:t>
            </a:r>
            <a:r>
              <a:rPr lang="en-US" sz="800" i="1" dirty="0" smtClean="0"/>
              <a:t>19</a:t>
            </a:r>
            <a:r>
              <a:rPr lang="en-US" sz="800" dirty="0" smtClean="0"/>
              <a:t>(3), 227-256.</a:t>
            </a:r>
          </a:p>
          <a:p>
            <a:pPr marL="514350" indent="-514350">
              <a:buNone/>
            </a:pPr>
            <a:r>
              <a:rPr lang="en-US" sz="800" dirty="0" err="1" smtClean="0"/>
              <a:t>McElree</a:t>
            </a:r>
            <a:r>
              <a:rPr lang="en-US" sz="800" dirty="0" smtClean="0"/>
              <a:t>, B. (2000). Sentence comprehension is mediated by content-addressable memory structures. </a:t>
            </a:r>
            <a:r>
              <a:rPr lang="en-US" sz="800" i="1" dirty="0" smtClean="0"/>
              <a:t>Journal of psycholinguistic research</a:t>
            </a:r>
            <a:r>
              <a:rPr lang="en-US" sz="800" dirty="0" smtClean="0"/>
              <a:t>, </a:t>
            </a:r>
            <a:r>
              <a:rPr lang="en-US" sz="800" i="1" dirty="0" smtClean="0"/>
              <a:t>29</a:t>
            </a:r>
            <a:r>
              <a:rPr lang="en-US" sz="800" dirty="0" smtClean="0"/>
              <a:t>(2), 111-123.</a:t>
            </a:r>
          </a:p>
          <a:p>
            <a:pPr marL="514350" indent="-514350">
              <a:buNone/>
            </a:pPr>
            <a:r>
              <a:rPr lang="en-US" sz="800" dirty="0" smtClean="0"/>
              <a:t>Momma, S., </a:t>
            </a:r>
            <a:r>
              <a:rPr lang="en-US" sz="800" dirty="0" err="1" smtClean="0"/>
              <a:t>Slevc</a:t>
            </a:r>
            <a:r>
              <a:rPr lang="en-US" sz="800" dirty="0" smtClean="0"/>
              <a:t>, L. R., &amp; Phillips, C. (2015). The Timing of Verb Selection in Japanese Sentence Production. </a:t>
            </a:r>
            <a:r>
              <a:rPr lang="en-US" sz="800" i="1" dirty="0" smtClean="0"/>
              <a:t>Journal of experimental psychology. Learning, memory, and cognition</a:t>
            </a:r>
            <a:r>
              <a:rPr lang="en-US" sz="800" dirty="0" smtClean="0"/>
              <a:t>.</a:t>
            </a:r>
          </a:p>
          <a:p>
            <a:pPr marL="514350" indent="-514350">
              <a:buNone/>
            </a:pPr>
            <a:r>
              <a:rPr lang="en-US" sz="800" dirty="0" smtClean="0"/>
              <a:t>Phillips, C., Wagers, M. W., &amp; Lau, E. F. (2011). 5: Grammatical Illusions and Selective Fallibility in Real-Time Language Comprehension. In </a:t>
            </a:r>
            <a:r>
              <a:rPr lang="en-US" sz="800" i="1" dirty="0" smtClean="0"/>
              <a:t>Experiments at the Interfaces</a:t>
            </a:r>
            <a:r>
              <a:rPr lang="en-US" sz="800" dirty="0" smtClean="0"/>
              <a:t> (pp. 147-180). Brill.</a:t>
            </a:r>
          </a:p>
          <a:p>
            <a:pPr marL="514350" indent="-514350">
              <a:buNone/>
            </a:pPr>
            <a:r>
              <a:rPr lang="en-US" sz="800" dirty="0" smtClean="0"/>
              <a:t>Phillips, C., &amp; Lewis, S. (2013). Derivational order in syntax: Evidence and architectural consequences. </a:t>
            </a:r>
            <a:r>
              <a:rPr lang="en-US" sz="800" i="1" dirty="0" smtClean="0"/>
              <a:t>Studies in Linguistics</a:t>
            </a:r>
            <a:r>
              <a:rPr lang="en-US" sz="800" dirty="0" smtClean="0"/>
              <a:t>, </a:t>
            </a:r>
            <a:r>
              <a:rPr lang="en-US" sz="800" i="1" dirty="0" smtClean="0"/>
              <a:t>6</a:t>
            </a:r>
            <a:r>
              <a:rPr lang="en-US" sz="800" dirty="0" smtClean="0"/>
              <a:t>, 11-47.</a:t>
            </a:r>
          </a:p>
          <a:p>
            <a:pPr marL="514350" indent="-514350">
              <a:buNone/>
            </a:pPr>
            <a:r>
              <a:rPr lang="en-US" sz="800" dirty="0" err="1" smtClean="0"/>
              <a:t>Rueschemeyer</a:t>
            </a:r>
            <a:r>
              <a:rPr lang="en-US" sz="800" dirty="0" smtClean="0"/>
              <a:t>, S. A., </a:t>
            </a:r>
            <a:r>
              <a:rPr lang="en-US" sz="800" dirty="0" err="1" smtClean="0"/>
              <a:t>Lindemann</a:t>
            </a:r>
            <a:r>
              <a:rPr lang="en-US" sz="800" dirty="0" smtClean="0"/>
              <a:t>, O., van </a:t>
            </a:r>
            <a:r>
              <a:rPr lang="en-US" sz="800" dirty="0" err="1" smtClean="0"/>
              <a:t>Rooij</a:t>
            </a:r>
            <a:r>
              <a:rPr lang="en-US" sz="800" dirty="0" smtClean="0"/>
              <a:t>, D., van Dam, W., &amp; </a:t>
            </a:r>
            <a:r>
              <a:rPr lang="en-US" sz="800" dirty="0" err="1" smtClean="0"/>
              <a:t>Bekkering</a:t>
            </a:r>
            <a:r>
              <a:rPr lang="en-US" sz="800" dirty="0" smtClean="0"/>
              <a:t>, H. (2010). Effects of intentional motor actions on embodied language processing. </a:t>
            </a:r>
            <a:r>
              <a:rPr lang="en-US" sz="800" i="1" dirty="0" smtClean="0"/>
              <a:t>Experimental psychology</a:t>
            </a:r>
            <a:r>
              <a:rPr lang="en-US" sz="800" dirty="0" smtClean="0"/>
              <a:t>.</a:t>
            </a:r>
          </a:p>
          <a:p>
            <a:pPr marL="514350" indent="-514350">
              <a:buNone/>
            </a:pPr>
            <a:r>
              <a:rPr lang="en-US" sz="800" dirty="0" smtClean="0"/>
              <a:t>Richards, N. (2010). </a:t>
            </a:r>
            <a:r>
              <a:rPr lang="en-US" sz="800" i="1" dirty="0" smtClean="0"/>
              <a:t>Uttering trees</a:t>
            </a:r>
            <a:r>
              <a:rPr lang="en-US" sz="800" dirty="0" smtClean="0"/>
              <a:t> (Vol. 56). MIT Press.</a:t>
            </a:r>
          </a:p>
          <a:p>
            <a:pPr marL="514350" indent="-514350">
              <a:buNone/>
            </a:pPr>
            <a:r>
              <a:rPr lang="en-US" sz="800" dirty="0" err="1" smtClean="0"/>
              <a:t>Rudin</a:t>
            </a:r>
            <a:r>
              <a:rPr lang="en-US" sz="800" dirty="0" smtClean="0"/>
              <a:t>, C. (1988). On multiple questions and multiple </a:t>
            </a:r>
            <a:r>
              <a:rPr lang="en-US" sz="800" dirty="0" err="1" smtClean="0"/>
              <a:t>wh</a:t>
            </a:r>
            <a:r>
              <a:rPr lang="en-US" sz="800" dirty="0" smtClean="0"/>
              <a:t> fronting. </a:t>
            </a:r>
            <a:r>
              <a:rPr lang="en-US" sz="800" i="1" dirty="0" smtClean="0"/>
              <a:t>Natural Language &amp; Linguistic Theory</a:t>
            </a:r>
            <a:r>
              <a:rPr lang="en-US" sz="800" dirty="0" smtClean="0"/>
              <a:t>, </a:t>
            </a:r>
            <a:r>
              <a:rPr lang="en-US" sz="800" i="1" dirty="0" smtClean="0"/>
              <a:t>6</a:t>
            </a:r>
            <a:r>
              <a:rPr lang="en-US" sz="800" dirty="0" smtClean="0"/>
              <a:t>(4), 445-501.</a:t>
            </a:r>
          </a:p>
          <a:p>
            <a:pPr marL="514350" indent="-514350">
              <a:buNone/>
            </a:pPr>
            <a:r>
              <a:rPr lang="en-US" sz="800" dirty="0" err="1" smtClean="0"/>
              <a:t>Stabler</a:t>
            </a:r>
            <a:r>
              <a:rPr lang="en-US" sz="800" dirty="0" smtClean="0"/>
              <a:t> </a:t>
            </a:r>
            <a:r>
              <a:rPr lang="en-US" sz="800" dirty="0" err="1" smtClean="0"/>
              <a:t>Jr</a:t>
            </a:r>
            <a:r>
              <a:rPr lang="en-US" sz="800" dirty="0" smtClean="0"/>
              <a:t>, E. P. (1991). Avoid the pedestrian’s paradox. In </a:t>
            </a:r>
            <a:r>
              <a:rPr lang="en-US" sz="800" i="1" dirty="0" smtClean="0"/>
              <a:t>Principle-Based Parsing</a:t>
            </a:r>
            <a:r>
              <a:rPr lang="en-US" sz="800" dirty="0" smtClean="0"/>
              <a:t> (pp. 199-237). Springer Netherlands.</a:t>
            </a:r>
          </a:p>
          <a:p>
            <a:pPr>
              <a:buNone/>
            </a:pPr>
            <a:r>
              <a:rPr lang="en-US" sz="800" dirty="0" err="1" smtClean="0"/>
              <a:t>Steddy</a:t>
            </a:r>
            <a:r>
              <a:rPr lang="en-US" sz="800" dirty="0" smtClean="0"/>
              <a:t>, S., &amp; </a:t>
            </a:r>
            <a:r>
              <a:rPr lang="en-US" sz="800" dirty="0" err="1" smtClean="0"/>
              <a:t>Samek-Lodovici</a:t>
            </a:r>
            <a:r>
              <a:rPr lang="en-US" sz="800" dirty="0" smtClean="0"/>
              <a:t>, V. (2011). On the ungrammaticality of remnant movement in the derivation of Greenberg's Universal 20. </a:t>
            </a:r>
            <a:r>
              <a:rPr lang="en-US" sz="800" i="1" dirty="0" smtClean="0"/>
              <a:t>Linguistic Inquiry</a:t>
            </a:r>
            <a:r>
              <a:rPr lang="en-US" sz="800" dirty="0" smtClean="0"/>
              <a:t>, </a:t>
            </a:r>
            <a:r>
              <a:rPr lang="en-US" sz="800" i="1" dirty="0" smtClean="0"/>
              <a:t>42</a:t>
            </a:r>
            <a:r>
              <a:rPr lang="en-US" sz="800" dirty="0" smtClean="0"/>
              <a:t>(3), 445-469.</a:t>
            </a:r>
          </a:p>
          <a:p>
            <a:pPr>
              <a:buNone/>
            </a:pPr>
            <a:r>
              <a:rPr lang="en-US" sz="800" dirty="0" err="1" smtClean="0"/>
              <a:t>Surprenant</a:t>
            </a:r>
            <a:r>
              <a:rPr lang="en-US" sz="800" dirty="0" smtClean="0"/>
              <a:t>, A. M., Pitt, M. A., &amp; Crowder, R. G. (1993). Auditory </a:t>
            </a:r>
            <a:r>
              <a:rPr lang="en-US" sz="800" dirty="0" err="1" smtClean="0"/>
              <a:t>recency</a:t>
            </a:r>
            <a:r>
              <a:rPr lang="en-US" sz="800" dirty="0" smtClean="0"/>
              <a:t> in immediate memory. </a:t>
            </a:r>
            <a:r>
              <a:rPr lang="en-US" sz="800" i="1" dirty="0" smtClean="0"/>
              <a:t>The Quarterly Journal of Experimental Psychology</a:t>
            </a:r>
            <a:r>
              <a:rPr lang="en-US" sz="800" dirty="0" smtClean="0"/>
              <a:t>, </a:t>
            </a:r>
            <a:r>
              <a:rPr lang="en-US" sz="800" i="1" dirty="0" smtClean="0"/>
              <a:t>46</a:t>
            </a:r>
            <a:r>
              <a:rPr lang="en-US" sz="800" dirty="0" smtClean="0"/>
              <a:t>(2), 193-223.</a:t>
            </a:r>
          </a:p>
          <a:p>
            <a:pPr>
              <a:buNone/>
            </a:pPr>
            <a:r>
              <a:rPr lang="en-US" sz="800" dirty="0" err="1" smtClean="0"/>
              <a:t>Tanenhaus</a:t>
            </a:r>
            <a:r>
              <a:rPr lang="en-US" sz="800" dirty="0" smtClean="0"/>
              <a:t>, M. K., &amp; </a:t>
            </a:r>
            <a:r>
              <a:rPr lang="en-US" sz="800" dirty="0" err="1" smtClean="0"/>
              <a:t>Trueswell</a:t>
            </a:r>
            <a:r>
              <a:rPr lang="en-US" sz="800" dirty="0" smtClean="0"/>
              <a:t>, J. C. (2006). Eye movements and spoken language comprehension. </a:t>
            </a:r>
            <a:r>
              <a:rPr lang="en-US" sz="800" i="1" dirty="0" smtClean="0"/>
              <a:t>Handbook of psycholinguistics</a:t>
            </a:r>
            <a:r>
              <a:rPr lang="en-US" sz="800" dirty="0" smtClean="0"/>
              <a:t>, 863-900.</a:t>
            </a:r>
          </a:p>
          <a:p>
            <a:pPr>
              <a:buNone/>
            </a:pPr>
            <a:r>
              <a:rPr lang="en-US" sz="800" dirty="0" err="1" smtClean="0"/>
              <a:t>Wurmbrand</a:t>
            </a:r>
            <a:r>
              <a:rPr lang="en-US" sz="800" dirty="0" smtClean="0"/>
              <a:t>, Susanne. (2006). Verb clusters, verb raising, and restructuring. In Martin </a:t>
            </a:r>
            <a:r>
              <a:rPr lang="en-US" sz="800" dirty="0" err="1" smtClean="0"/>
              <a:t>Everaert</a:t>
            </a:r>
            <a:r>
              <a:rPr lang="en-US" sz="800" dirty="0" smtClean="0"/>
              <a:t> and </a:t>
            </a:r>
            <a:r>
              <a:rPr lang="en-US" sz="800" dirty="0" err="1" smtClean="0"/>
              <a:t>Henk</a:t>
            </a:r>
            <a:r>
              <a:rPr lang="en-US" sz="800" dirty="0" smtClean="0"/>
              <a:t> van </a:t>
            </a:r>
            <a:r>
              <a:rPr lang="en-US" sz="800" dirty="0" err="1" smtClean="0"/>
              <a:t>Riemsdijk</a:t>
            </a:r>
            <a:r>
              <a:rPr lang="en-US" sz="800" dirty="0" smtClean="0"/>
              <a:t>, eds., </a:t>
            </a:r>
            <a:r>
              <a:rPr lang="en-US" sz="800" i="1" dirty="0" smtClean="0"/>
              <a:t>The Blackwell Companion to Syntax, Vol. V</a:t>
            </a:r>
            <a:r>
              <a:rPr lang="en-US" sz="800" dirty="0" smtClean="0"/>
              <a:t>, 227-341. Oxford: Blackwell.</a:t>
            </a:r>
          </a:p>
          <a:p>
            <a:pPr>
              <a:buNone/>
            </a:pPr>
            <a:r>
              <a:rPr lang="en-US" sz="800" dirty="0" err="1" smtClean="0"/>
              <a:t>Wurmbrand</a:t>
            </a:r>
            <a:r>
              <a:rPr lang="en-US" sz="800" dirty="0" smtClean="0"/>
              <a:t>, S. (2015). Verb clusters, verb raising, and restructuring. </a:t>
            </a:r>
            <a:r>
              <a:rPr lang="en-US" sz="800" i="1" dirty="0" smtClean="0"/>
              <a:t>ling.auf.net/lingbuzz/002433/current.pdf</a:t>
            </a:r>
            <a:endParaRPr lang="en-US" sz="800" dirty="0"/>
          </a:p>
        </p:txBody>
      </p:sp>
      <p:sp>
        <p:nvSpPr>
          <p:cNvPr id="5" name="Date Placeholder 4"/>
          <p:cNvSpPr>
            <a:spLocks noGrp="1"/>
          </p:cNvSpPr>
          <p:nvPr>
            <p:ph type="dt" sz="half" idx="10"/>
          </p:nvPr>
        </p:nvSpPr>
        <p:spPr/>
        <p:txBody>
          <a:bodyPr/>
          <a:lstStyle/>
          <a:p>
            <a:r>
              <a:rPr lang="en-US" smtClean="0"/>
              <a:t>10/7/2016</a:t>
            </a:r>
            <a:endParaRPr lang="en-US"/>
          </a:p>
        </p:txBody>
      </p:sp>
      <p:sp>
        <p:nvSpPr>
          <p:cNvPr id="7" name="Slide Number Placeholder 6"/>
          <p:cNvSpPr>
            <a:spLocks noGrp="1"/>
          </p:cNvSpPr>
          <p:nvPr>
            <p:ph type="sldNum" sz="quarter" idx="12"/>
          </p:nvPr>
        </p:nvSpPr>
        <p:spPr/>
        <p:txBody>
          <a:bodyPr/>
          <a:lstStyle/>
          <a:p>
            <a:fld id="{61857941-F9AA-EE4D-9F12-285FD2EA5EA2}" type="slidenum">
              <a:rPr lang="en-US" smtClean="0"/>
              <a:pPr/>
              <a:t>96</a:t>
            </a:fld>
            <a:endParaRPr lang="en-US"/>
          </a:p>
        </p:txBody>
      </p:sp>
      <p:sp>
        <p:nvSpPr>
          <p:cNvPr id="8" name="Footer Placeholder 7"/>
          <p:cNvSpPr>
            <a:spLocks noGrp="1"/>
          </p:cNvSpPr>
          <p:nvPr>
            <p:ph type="ftr" sz="quarter" idx="11"/>
          </p:nvPr>
        </p:nvSpPr>
        <p:spPr/>
        <p:txBody>
          <a:bodyPr/>
          <a:lstStyle/>
          <a:p>
            <a:r>
              <a:rPr lang="en-US" smtClean="0"/>
              <a:t>ULTRA – LCUGA    D P Medeiros</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20611</TotalTime>
  <Words>8992</Words>
  <Application>Microsoft Macintosh PowerPoint</Application>
  <PresentationFormat>On-screen Show (4:3)</PresentationFormat>
  <Paragraphs>1029</Paragraphs>
  <Slides>96</Slides>
  <Notes>9</Notes>
  <HiddenSlides>0</HiddenSlides>
  <MMClips>5</MMClips>
  <ScaleCrop>false</ScaleCrop>
  <HeadingPairs>
    <vt:vector size="4" baseType="variant">
      <vt:variant>
        <vt:lpstr>Design Template</vt:lpstr>
      </vt:variant>
      <vt:variant>
        <vt:i4>1</vt:i4>
      </vt:variant>
      <vt:variant>
        <vt:lpstr>Slide Titles</vt:lpstr>
      </vt:variant>
      <vt:variant>
        <vt:i4>96</vt:i4>
      </vt:variant>
    </vt:vector>
  </HeadingPairs>
  <TitlesOfParts>
    <vt:vector size="97" baseType="lpstr">
      <vt:lpstr>Office Theme</vt:lpstr>
      <vt:lpstr>ULTRA Lexical items as processes, not atoms Syntax as timing, not geometry</vt:lpstr>
      <vt:lpstr>Overview</vt:lpstr>
      <vt:lpstr>Overview</vt:lpstr>
      <vt:lpstr>Not just phrase structure: transformations</vt:lpstr>
      <vt:lpstr>Transformations without  phrase structure</vt:lpstr>
      <vt:lpstr>ULTRA: transformation  without phrase structure</vt:lpstr>
      <vt:lpstr>What is syntax about, if not constituency?</vt:lpstr>
      <vt:lpstr>Recursion is a thing doesn’t mean recursion is the only thing.</vt:lpstr>
      <vt:lpstr>What are words?</vt:lpstr>
      <vt:lpstr>Grammars and parsers</vt:lpstr>
      <vt:lpstr>Where we’re headed</vt:lpstr>
      <vt:lpstr>Overview</vt:lpstr>
      <vt:lpstr>Syntax should say something about word order.</vt:lpstr>
      <vt:lpstr>Greenberg’s Universal 20</vt:lpstr>
      <vt:lpstr>Largest DP order survey: Cinque 2014</vt:lpstr>
      <vt:lpstr>Dem &gt; Num &gt; Adj &gt; Noun</vt:lpstr>
      <vt:lpstr>Slide 17</vt:lpstr>
      <vt:lpstr>Upshot: 213-avoidance</vt:lpstr>
      <vt:lpstr>Stack-sorting</vt:lpstr>
      <vt:lpstr>Syntactic Stack-sorting algorithm</vt:lpstr>
      <vt:lpstr>Slide 21</vt:lpstr>
      <vt:lpstr>Slide 22</vt:lpstr>
      <vt:lpstr>Slide 23</vt:lpstr>
      <vt:lpstr>Slide 24</vt:lpstr>
      <vt:lpstr>213-avoidance</vt:lpstr>
      <vt:lpstr>Slide 26</vt:lpstr>
      <vt:lpstr>Slide 27</vt:lpstr>
      <vt:lpstr>Slide 28</vt:lpstr>
      <vt:lpstr>S, O, V</vt:lpstr>
      <vt:lpstr>Verb clusters</vt:lpstr>
      <vt:lpstr>*213</vt:lpstr>
      <vt:lpstr>What have we done?</vt:lpstr>
      <vt:lpstr>Brackets: serial processing operations</vt:lpstr>
      <vt:lpstr>Brackets and labels</vt:lpstr>
      <vt:lpstr>Trees are hiding in this computation</vt:lpstr>
      <vt:lpstr>Here they are:</vt:lpstr>
      <vt:lpstr> </vt:lpstr>
      <vt:lpstr>Slide 38</vt:lpstr>
      <vt:lpstr>One or many flavors of 4321 order?</vt:lpstr>
      <vt:lpstr>Why is the ULTRA account better?</vt:lpstr>
      <vt:lpstr>Why 123 and 321 are special</vt:lpstr>
      <vt:lpstr>Overview</vt:lpstr>
      <vt:lpstr>A Universal Parser</vt:lpstr>
      <vt:lpstr>Two systems: reactive and proactive</vt:lpstr>
      <vt:lpstr>Sound-meaning loop</vt:lpstr>
      <vt:lpstr>Division of labor</vt:lpstr>
      <vt:lpstr>Predictive learning and pro-drop</vt:lpstr>
      <vt:lpstr>An aside on GLCP</vt:lpstr>
      <vt:lpstr>Controversy</vt:lpstr>
      <vt:lpstr>A hyperactive pedestrian</vt:lpstr>
      <vt:lpstr>Head first, even in head-final lgs</vt:lpstr>
      <vt:lpstr>Overview</vt:lpstr>
      <vt:lpstr>ULTRA and SEM</vt:lpstr>
      <vt:lpstr>Background: Start-End Model</vt:lpstr>
      <vt:lpstr>Start = queue, End = stack</vt:lpstr>
      <vt:lpstr>Start End Model &amp; ULTRA</vt:lpstr>
      <vt:lpstr>ULTRA and Duality of Semantics</vt:lpstr>
      <vt:lpstr>Slide 58</vt:lpstr>
      <vt:lpstr>Duality of Semantics</vt:lpstr>
      <vt:lpstr>Discourse-information effects:  beyond *213</vt:lpstr>
      <vt:lpstr>Contextual grouping: toward recursion</vt:lpstr>
      <vt:lpstr>Long-distance movement is a kind of “intrusion” effect</vt:lpstr>
      <vt:lpstr>LD move as intrusion: islands</vt:lpstr>
      <vt:lpstr>LD move not so intrusive?</vt:lpstr>
      <vt:lpstr>Primacy and root phenomena</vt:lpstr>
      <vt:lpstr>Summary</vt:lpstr>
      <vt:lpstr>Overview</vt:lpstr>
      <vt:lpstr>English-type wh-movement</vt:lpstr>
      <vt:lpstr>Japanese-type wh in situ</vt:lpstr>
      <vt:lpstr>What about wh-in situ?</vt:lpstr>
      <vt:lpstr>Prosodic salience</vt:lpstr>
      <vt:lpstr>Memory for serial order  in language processing</vt:lpstr>
      <vt:lpstr>Content-addressable memory in language processing</vt:lpstr>
      <vt:lpstr>Serial-order-based memory, or CAM?</vt:lpstr>
      <vt:lpstr>But SEM is actually a form of CAM!</vt:lpstr>
      <vt:lpstr>Positional information as salience modulation in parallel search</vt:lpstr>
      <vt:lpstr>Multi-dimensional CAM*SEM</vt:lpstr>
      <vt:lpstr>More 213-avoidance</vt:lpstr>
      <vt:lpstr>Non-unifiable hierarchies?</vt:lpstr>
      <vt:lpstr>Primacy obviates 213 restriction?</vt:lpstr>
      <vt:lpstr>On ambiguity</vt:lpstr>
      <vt:lpstr>Lexical ambiguity: unlockable</vt:lpstr>
      <vt:lpstr>Unlockable, cont.</vt:lpstr>
      <vt:lpstr>Unlockable: Merge</vt:lpstr>
      <vt:lpstr>Unlockable: ULTRA</vt:lpstr>
      <vt:lpstr>Unlockable: ULTRA</vt:lpstr>
      <vt:lpstr>Where does the base order come from?</vt:lpstr>
      <vt:lpstr>Cartographic sorting ~ emulation programming</vt:lpstr>
      <vt:lpstr>Stack generation 1</vt:lpstr>
      <vt:lpstr>Stack generation 2</vt:lpstr>
      <vt:lpstr>What’s wrong with Merge?</vt:lpstr>
      <vt:lpstr>The problem of grounding language</vt:lpstr>
      <vt:lpstr>Merge: biolinguistic quintessence</vt:lpstr>
      <vt:lpstr>But the biologists say…</vt:lpstr>
      <vt:lpstr>Cinque-style movement trees are a trivial “decoration” of the set of ordered binary trees with fixed number of terminals.</vt:lpstr>
      <vt:lpstr>References</vt:lpstr>
    </vt:vector>
  </TitlesOfParts>
  <Company>William Self Assoc./University of Arizona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QLSR: Syntax without Merge</dc:title>
  <dc:creator>David Medeiros</dc:creator>
  <cp:lastModifiedBy>David Medeiros</cp:lastModifiedBy>
  <cp:revision>107</cp:revision>
  <cp:lastPrinted>2016-10-05T21:17:40Z</cp:lastPrinted>
  <dcterms:created xsi:type="dcterms:W3CDTF">2016-11-01T00:18:51Z</dcterms:created>
  <dcterms:modified xsi:type="dcterms:W3CDTF">2016-11-01T00:22:29Z</dcterms:modified>
</cp:coreProperties>
</file>