
<file path=[Content_Types].xml><?xml version="1.0" encoding="utf-8"?>
<Types xmlns="http://schemas.openxmlformats.org/package/2006/content-types"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media/audio8.bin" ContentType="audio/unknown"/>
  <Override PartName="/ppt/media/audio12.bin" ContentType="audio/unknown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media/audio4.bin" ContentType="audio/unknown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media/audio9.bin" ContentType="audio/unknown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media/audio5.bin" ContentType="audio/unknown"/>
  <Default Extension="png" ContentType="image/png"/>
  <Override PartName="/ppt/slideLayouts/slideLayout2.xml" ContentType="application/vnd.openxmlformats-officedocument.presentationml.slideLayout+xml"/>
  <Override PartName="/ppt/media/audio1.bin" ContentType="audio/unknown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media/audio10.bin" ContentType="audio/unknown"/>
  <Override PartName="/ppt/slides/slide3.xml" ContentType="application/vnd.openxmlformats-officedocument.presentationml.slide+xml"/>
  <Override PartName="/ppt/media/audio6.bin" ContentType="audio/unknown"/>
  <Override PartName="/ppt/slideLayouts/slideLayout3.xml" ContentType="application/vnd.openxmlformats-officedocument.presentationml.slideLayout+xml"/>
  <Override PartName="/ppt/media/audio2.bin" ContentType="audio/unknown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media/audio11.bin" ContentType="audio/unknown"/>
  <Override PartName="/ppt/slideLayouts/slideLayout10.xml" ContentType="application/vnd.openxmlformats-officedocument.presentationml.slideLayout+xml"/>
  <Override PartName="/ppt/media/audio7.bin" ContentType="audio/unknown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media/audio3.bin" ContentType="audio/unknown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62" r:id="rId4"/>
    <p:sldId id="263" r:id="rId5"/>
    <p:sldId id="264" r:id="rId6"/>
    <p:sldId id="260" r:id="rId7"/>
    <p:sldId id="265" r:id="rId8"/>
    <p:sldId id="258" r:id="rId9"/>
    <p:sldId id="259" r:id="rId10"/>
    <p:sldId id="269" r:id="rId11"/>
    <p:sldId id="270" r:id="rId12"/>
    <p:sldId id="268" r:id="rId13"/>
    <p:sldId id="272" r:id="rId14"/>
    <p:sldId id="273" r:id="rId15"/>
    <p:sldId id="274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32" d="100"/>
          <a:sy n="132" d="100"/>
        </p:scale>
        <p:origin x="-1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A23E0-BB22-204C-913A-602CAA2C288D}" type="datetimeFigureOut">
              <a:rPr lang="en-US" smtClean="0"/>
              <a:pPr/>
              <a:t>3/6/17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648DF-0A58-834B-9440-CC8AA9994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A9AEB-54F6-9F4D-B45B-D9E8854E50BA}" type="slidenum">
              <a:rPr lang="en-US"/>
              <a:pPr/>
              <a:t>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47-6EE5-4A46-82A5-1DB3CF26F4D3}" type="datetimeFigureOut">
              <a:rPr lang="en-US" smtClean="0"/>
              <a:pPr/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4CE3-73B6-FB45-88A6-335F28FAFF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47-6EE5-4A46-82A5-1DB3CF26F4D3}" type="datetimeFigureOut">
              <a:rPr lang="en-US" smtClean="0"/>
              <a:pPr/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4CE3-73B6-FB45-88A6-335F28FAFF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47-6EE5-4A46-82A5-1DB3CF26F4D3}" type="datetimeFigureOut">
              <a:rPr lang="en-US" smtClean="0"/>
              <a:pPr/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4CE3-73B6-FB45-88A6-335F28FAFF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47-6EE5-4A46-82A5-1DB3CF26F4D3}" type="datetimeFigureOut">
              <a:rPr lang="en-US" smtClean="0"/>
              <a:pPr/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4CE3-73B6-FB45-88A6-335F28FAFF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47-6EE5-4A46-82A5-1DB3CF26F4D3}" type="datetimeFigureOut">
              <a:rPr lang="en-US" smtClean="0"/>
              <a:pPr/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4CE3-73B6-FB45-88A6-335F28FAFF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47-6EE5-4A46-82A5-1DB3CF26F4D3}" type="datetimeFigureOut">
              <a:rPr lang="en-US" smtClean="0"/>
              <a:pPr/>
              <a:t>3/6/17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4CE3-73B6-FB45-88A6-335F28FAFF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47-6EE5-4A46-82A5-1DB3CF26F4D3}" type="datetimeFigureOut">
              <a:rPr lang="en-US" smtClean="0"/>
              <a:pPr/>
              <a:t>3/6/17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4CE3-73B6-FB45-88A6-335F28FAFF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47-6EE5-4A46-82A5-1DB3CF26F4D3}" type="datetimeFigureOut">
              <a:rPr lang="en-US" smtClean="0"/>
              <a:pPr/>
              <a:t>3/6/17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4CE3-73B6-FB45-88A6-335F28FAFF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47-6EE5-4A46-82A5-1DB3CF26F4D3}" type="datetimeFigureOut">
              <a:rPr lang="en-US" smtClean="0"/>
              <a:pPr/>
              <a:t>3/6/17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4CE3-73B6-FB45-88A6-335F28FAFF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47-6EE5-4A46-82A5-1DB3CF26F4D3}" type="datetimeFigureOut">
              <a:rPr lang="en-US" smtClean="0"/>
              <a:pPr/>
              <a:t>3/6/17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4CE3-73B6-FB45-88A6-335F28FAFF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47-6EE5-4A46-82A5-1DB3CF26F4D3}" type="datetimeFigureOut">
              <a:rPr lang="en-US" smtClean="0"/>
              <a:pPr/>
              <a:t>3/6/17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4CE3-73B6-FB45-88A6-335F28FAFF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05747-6EE5-4A46-82A5-1DB3CF26F4D3}" type="datetimeFigureOut">
              <a:rPr lang="en-US" smtClean="0"/>
              <a:pPr/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14CE3-73B6-FB45-88A6-335F28FAFF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file://localhost/Users/davidpmedeiros/Music/iTunes/iTunes%20Media/Music/Unknown%20Artist/Unknown%20Album/Pisot1-46%20long%20syllables.wav" TargetMode="External"/><Relationship Id="rId4" Type="http://schemas.openxmlformats.org/officeDocument/2006/relationships/audio" Target="file://localhost/Users/davidpmedeiros/Music/iTunes/iTunes%20Media/Music/Unknown%20Artist/Unknown%20Album/Heptagon-A-long%20syllables.wav" TargetMode="External"/><Relationship Id="rId5" Type="http://schemas.openxmlformats.org/officeDocument/2006/relationships/audio" Target="file://localhost/Users/davidpmedeiros/Music/iTunes/iTunes%20Media/Music/Unknown%20Artist/Unknown%20Album/Heptagon-b%20long%20syllables.wav" TargetMode="Externa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" Type="http://schemas.openxmlformats.org/officeDocument/2006/relationships/audio" Target="file://localhost/Users/davidpmedeiros/Music/iTunes/iTunes%20Media/Music/Unknown%20Artist/Unknown%20Album/random%20ternary%20syllables%20long.wav" TargetMode="External"/><Relationship Id="rId2" Type="http://schemas.openxmlformats.org/officeDocument/2006/relationships/audio" Target="file://localhost/Users/davidpmedeiros/Music/iTunes/iTunes%20Media/Music/Unknown%20Artist/Unknown%20Album/trib-syll-verylong.wa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file://localhost/Users/davidpmedeiros/Music/iTunes/iTunes%20Media/Music/Unknown%20Artist/Unknown%20Album/trib-tones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1" Type="http://schemas.openxmlformats.org/officeDocument/2006/relationships/audio" Target="file://localhost/Users/davidpmedeiros/Music/iTunes/iTunes%20Media/Music/Unknown%20Artist/Unknown%20Album/Fib%20tones%20long.wav" TargetMode="External"/><Relationship Id="rId2" Type="http://schemas.openxmlformats.org/officeDocument/2006/relationships/audio" Target="file://localhost/Users/davidpmedeiros/Music/iTunes/iTunes%20Media/Music/Unknown%20Artist/Unknown%20Album/random%20bin%20long%20tones.wav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audio" Target="../media/audio11.bin"/><Relationship Id="rId12" Type="http://schemas.openxmlformats.org/officeDocument/2006/relationships/audio" Target="../media/audio12.bin"/><Relationship Id="rId13" Type="http://schemas.openxmlformats.org/officeDocument/2006/relationships/slideLayout" Target="../slideLayouts/slideLayout2.xml"/><Relationship Id="rId14" Type="http://schemas.openxmlformats.org/officeDocument/2006/relationships/image" Target="../media/image7.png"/><Relationship Id="rId15" Type="http://schemas.openxmlformats.org/officeDocument/2006/relationships/image" Target="../media/image5.png"/><Relationship Id="rId1" Type="http://schemas.openxmlformats.org/officeDocument/2006/relationships/audio" Target="../media/audio1.bin"/><Relationship Id="rId2" Type="http://schemas.openxmlformats.org/officeDocument/2006/relationships/audio" Target="../media/audio2.bin"/><Relationship Id="rId3" Type="http://schemas.openxmlformats.org/officeDocument/2006/relationships/audio" Target="../media/audio3.bin"/><Relationship Id="rId4" Type="http://schemas.openxmlformats.org/officeDocument/2006/relationships/audio" Target="../media/audio4.bin"/><Relationship Id="rId5" Type="http://schemas.openxmlformats.org/officeDocument/2006/relationships/audio" Target="../media/audio5.bin"/><Relationship Id="rId6" Type="http://schemas.openxmlformats.org/officeDocument/2006/relationships/audio" Target="../media/audio6.bin"/><Relationship Id="rId7" Type="http://schemas.openxmlformats.org/officeDocument/2006/relationships/audio" Target="../media/audio7.bin"/><Relationship Id="rId8" Type="http://schemas.openxmlformats.org/officeDocument/2006/relationships/audio" Target="../media/audio8.bin"/><Relationship Id="rId9" Type="http://schemas.openxmlformats.org/officeDocument/2006/relationships/audio" Target="../media/audio9.bin"/><Relationship Id="rId10" Type="http://schemas.openxmlformats.org/officeDocument/2006/relationships/audio" Target="../media/audio10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ersonal.maths.surrey.ac.uk/ext/R.Knott/Fibonacci/fibrab.qt" TargetMode="External"/><Relationship Id="rId3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file://localhost/Users/davidpmedeiros/Music/iTunes/iTunes%20Media/Music/Unknown%20Artist/Unknown%20Album/ThueMorse-syllables.wav" TargetMode="External"/><Relationship Id="rId4" Type="http://schemas.openxmlformats.org/officeDocument/2006/relationships/audio" Target="file://localhost/Users/davidpmedeiros/Music/iTunes/iTunes%20Media/Music/Unknown%20Artist/Unknown%20Album/Random%20bin%20syllables.wav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" Type="http://schemas.openxmlformats.org/officeDocument/2006/relationships/audio" Target="file://localhost/Users/davidpmedeiros/Dropbox/Spring%2013%20phrasal%20work/Stimuli%20files/syllables-binary/sqrt2-syllables.wav" TargetMode="External"/><Relationship Id="rId2" Type="http://schemas.openxmlformats.org/officeDocument/2006/relationships/audio" Target="file://localhost/Users/davidpmedeiros/Music/iTunes/iTunes%20Media/Music/Unknown%20Artist/Unknown%20Album/Feigenbaum-syllables.wa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file://localhost/Users/davidpmedeiros/Music/iTunes/iTunes%20Media/Music/Unknown%20Artist/Unknown%20Album/EscuderoUWHercSeq.wav" TargetMode="External"/><Relationship Id="rId4" Type="http://schemas.openxmlformats.org/officeDocument/2006/relationships/audio" Target="file://localhost/Users/davidpmedeiros/Music/iTunes/iTunes%20Media/Music/Unknown%20Artist/Unknown%20Album/freelinztnFib.wav" TargetMode="External"/><Relationship Id="rId5" Type="http://schemas.openxmlformats.org/officeDocument/2006/relationships/audio" Target="file://localhost/Users/davidpmedeiros/Music/iTunes/iTunes%20Media/Music/Unknown%20Artist/Unknown%20Album/Lucas-long%20syllable.wav" TargetMode="Externa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" Type="http://schemas.openxmlformats.org/officeDocument/2006/relationships/audio" Target="file://localhost/Users/davidpmedeiros/Music/iTunes/iTunes%20Media/Music/Unknown%20Artist/Unknown%20Album/longFib%20syllables.wav" TargetMode="External"/><Relationship Id="rId2" Type="http://schemas.openxmlformats.org/officeDocument/2006/relationships/audio" Target="file://localhost/Users/davidpmedeiros/Music/iTunes/iTunes%20Media/Music/Unknown%20Artist/Unknown%20Album/Random%20to%203-5Fib.wav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Sample stimuli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David P Medeiros, PhD</a:t>
            </a:r>
          </a:p>
          <a:p>
            <a:r>
              <a:rPr lang="en-US" dirty="0" smtClean="0"/>
              <a:t>University of Arizona</a:t>
            </a:r>
          </a:p>
          <a:p>
            <a:r>
              <a:rPr lang="en-US" dirty="0" smtClean="0"/>
              <a:t>Dept of Linguistics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Binary-branching L-grammars over a ternary alphabet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9236" y="1600200"/>
            <a:ext cx="6427564" cy="3437747"/>
          </a:xfrm>
        </p:spPr>
        <p:txBody>
          <a:bodyPr/>
          <a:lstStyle/>
          <a:p>
            <a:r>
              <a:rPr lang="en-US" dirty="0" smtClean="0"/>
              <a:t>Random</a:t>
            </a:r>
          </a:p>
          <a:p>
            <a:r>
              <a:rPr lang="en-US" dirty="0" err="1" smtClean="0"/>
              <a:t>Tribonacci</a:t>
            </a:r>
            <a:r>
              <a:rPr lang="en-US" dirty="0" smtClean="0"/>
              <a:t> (Endocentric, </a:t>
            </a:r>
            <a:r>
              <a:rPr lang="en-US" dirty="0" err="1" smtClean="0"/>
              <a:t>Pisot</a:t>
            </a:r>
            <a:r>
              <a:rPr lang="en-US" dirty="0" smtClean="0"/>
              <a:t>, cutting sequence)</a:t>
            </a:r>
          </a:p>
          <a:p>
            <a:r>
              <a:rPr lang="en-US" dirty="0" smtClean="0"/>
              <a:t>Heptagon (Polygonal)</a:t>
            </a:r>
          </a:p>
          <a:p>
            <a:r>
              <a:rPr lang="en-US" dirty="0" smtClean="0"/>
              <a:t>Heptagon-</a:t>
            </a:r>
            <a:r>
              <a:rPr lang="en-US" dirty="0" err="1" smtClean="0"/>
              <a:t>b</a:t>
            </a:r>
            <a:r>
              <a:rPr lang="en-US" dirty="0" smtClean="0"/>
              <a:t> (Polygonal)*</a:t>
            </a:r>
          </a:p>
          <a:p>
            <a:r>
              <a:rPr lang="en-US" dirty="0" err="1" smtClean="0"/>
              <a:t>Pisot</a:t>
            </a:r>
            <a:r>
              <a:rPr lang="en-US" dirty="0" smtClean="0"/>
              <a:t> 1.46 (</a:t>
            </a:r>
            <a:r>
              <a:rPr lang="en-US" dirty="0" err="1" smtClean="0"/>
              <a:t>Pisot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random ternary syllables long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1799466" y="1801725"/>
            <a:ext cx="282575" cy="282575"/>
          </a:xfrm>
          <a:prstGeom prst="rect">
            <a:avLst/>
          </a:prstGeom>
        </p:spPr>
      </p:pic>
      <p:pic>
        <p:nvPicPr>
          <p:cNvPr id="5" name="trib-syll-verylong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1799466" y="2523390"/>
            <a:ext cx="282575" cy="282575"/>
          </a:xfrm>
          <a:prstGeom prst="rect">
            <a:avLst/>
          </a:prstGeom>
        </p:spPr>
      </p:pic>
      <p:pic>
        <p:nvPicPr>
          <p:cNvPr id="6" name="Pisot1-46 long syllables.wav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1799466" y="4755372"/>
            <a:ext cx="282575" cy="282575"/>
          </a:xfrm>
          <a:prstGeom prst="rect">
            <a:avLst/>
          </a:prstGeom>
        </p:spPr>
      </p:pic>
      <p:pic>
        <p:nvPicPr>
          <p:cNvPr id="7" name="Heptagon-A-long syllables.wav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7"/>
          <a:stretch>
            <a:fillRect/>
          </a:stretch>
        </p:blipFill>
        <p:spPr>
          <a:xfrm>
            <a:off x="1799466" y="3429000"/>
            <a:ext cx="282575" cy="282575"/>
          </a:xfrm>
          <a:prstGeom prst="rect">
            <a:avLst/>
          </a:prstGeom>
        </p:spPr>
      </p:pic>
      <p:pic>
        <p:nvPicPr>
          <p:cNvPr id="8" name="Heptagon-b long syllables.wav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7"/>
          <a:stretch>
            <a:fillRect/>
          </a:stretch>
        </p:blipFill>
        <p:spPr>
          <a:xfrm>
            <a:off x="1799466" y="4126733"/>
            <a:ext cx="282575" cy="282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103673"/>
            <a:ext cx="879173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•"/>
            </a:pPr>
            <a:r>
              <a:rPr lang="en-US" dirty="0" smtClean="0"/>
              <a:t>The two Heptagon sequences differ in terms of how the intermediate non-terminal is</a:t>
            </a:r>
          </a:p>
          <a:p>
            <a:r>
              <a:rPr lang="en-US" dirty="0" err="1" smtClean="0"/>
              <a:t>linearized</a:t>
            </a:r>
            <a:r>
              <a:rPr lang="en-US" dirty="0" smtClean="0"/>
              <a:t>. For root </a:t>
            </a:r>
            <a:r>
              <a:rPr lang="en-US" dirty="0" err="1" smtClean="0"/>
              <a:t>nonterminal</a:t>
            </a:r>
            <a:r>
              <a:rPr lang="en-US" dirty="0" smtClean="0"/>
              <a:t> </a:t>
            </a:r>
            <a:r>
              <a:rPr lang="en-US" dirty="0" err="1" smtClean="0"/>
              <a:t>r</a:t>
            </a:r>
            <a:r>
              <a:rPr lang="en-US" dirty="0" smtClean="0"/>
              <a:t>, the rewrite rule for the root must be </a:t>
            </a:r>
            <a:r>
              <a:rPr lang="en-US" dirty="0" err="1" smtClean="0"/>
              <a:t>r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, in that order,</a:t>
            </a:r>
          </a:p>
          <a:p>
            <a:r>
              <a:rPr lang="en-US" dirty="0" smtClean="0">
                <a:sym typeface="Wingdings"/>
              </a:rPr>
              <a:t>for the system to yield ever-longer portions of a single infinite sequence. </a:t>
            </a:r>
            <a:r>
              <a:rPr lang="en-US" dirty="0" err="1" smtClean="0">
                <a:sym typeface="Wingdings"/>
              </a:rPr>
              <a:t>Linearizing</a:t>
            </a:r>
            <a:r>
              <a:rPr lang="en-US" dirty="0" smtClean="0">
                <a:sym typeface="Wingdings"/>
              </a:rPr>
              <a:t> the non-</a:t>
            </a:r>
          </a:p>
          <a:p>
            <a:r>
              <a:rPr lang="en-US" dirty="0" smtClean="0">
                <a:sym typeface="Wingdings"/>
              </a:rPr>
              <a:t>terminal that occurs hierarchically closest to the root first yields the canonical </a:t>
            </a:r>
            <a:r>
              <a:rPr lang="en-US" dirty="0" err="1" smtClean="0">
                <a:sym typeface="Wingdings"/>
              </a:rPr>
              <a:t>Tribonacci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word, and I have kept to this convention elsewhere. However, the alternate linearization for</a:t>
            </a:r>
          </a:p>
          <a:p>
            <a:r>
              <a:rPr lang="en-US" dirty="0" smtClean="0">
                <a:sym typeface="Wingdings"/>
              </a:rPr>
              <a:t>this system yields a string that is a much better </a:t>
            </a:r>
            <a:r>
              <a:rPr lang="en-US" dirty="0" err="1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-gram match for the </a:t>
            </a:r>
            <a:r>
              <a:rPr lang="en-US" dirty="0" err="1" smtClean="0">
                <a:sym typeface="Wingdings"/>
              </a:rPr>
              <a:t>Pisot</a:t>
            </a:r>
            <a:r>
              <a:rPr lang="en-US" dirty="0" smtClean="0">
                <a:sym typeface="Wingdings"/>
              </a:rPr>
              <a:t> 1.46 system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88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4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L-grammars realized as sequences of tones rather than syllables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10" y="1600200"/>
            <a:ext cx="6722889" cy="4525963"/>
          </a:xfrm>
        </p:spPr>
        <p:txBody>
          <a:bodyPr/>
          <a:lstStyle/>
          <a:p>
            <a:r>
              <a:rPr lang="en-US" dirty="0" smtClean="0"/>
              <a:t>In a pilot study, </a:t>
            </a:r>
            <a:r>
              <a:rPr lang="en-US" dirty="0" err="1" smtClean="0"/>
              <a:t>Saddy</a:t>
            </a:r>
            <a:r>
              <a:rPr lang="en-US" dirty="0" smtClean="0"/>
              <a:t> obtained very similar results to those he got with his syllabic stimuli, using tones.</a:t>
            </a:r>
          </a:p>
          <a:p>
            <a:pPr lvl="1"/>
            <a:r>
              <a:rPr lang="en-US" sz="3200" dirty="0" smtClean="0"/>
              <a:t>Fib word as tones</a:t>
            </a:r>
          </a:p>
          <a:p>
            <a:pPr lvl="1"/>
            <a:r>
              <a:rPr lang="en-US" sz="3200" dirty="0" smtClean="0"/>
              <a:t>Random binary tones</a:t>
            </a:r>
          </a:p>
          <a:p>
            <a:pPr lvl="1"/>
            <a:r>
              <a:rPr lang="en-US" sz="3200" dirty="0" err="1" smtClean="0"/>
              <a:t>Tribonacci</a:t>
            </a:r>
            <a:r>
              <a:rPr lang="en-US" sz="3200" dirty="0" smtClean="0"/>
              <a:t> word as tones</a:t>
            </a:r>
          </a:p>
          <a:p>
            <a:pPr lvl="1"/>
            <a:endParaRPr lang="en-US" dirty="0"/>
          </a:p>
        </p:txBody>
      </p:sp>
      <p:pic>
        <p:nvPicPr>
          <p:cNvPr id="4" name="Fib tones long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681335" y="3287713"/>
            <a:ext cx="282575" cy="282575"/>
          </a:xfrm>
          <a:prstGeom prst="rect">
            <a:avLst/>
          </a:prstGeom>
        </p:spPr>
      </p:pic>
      <p:pic>
        <p:nvPicPr>
          <p:cNvPr id="5" name="random bin long tones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1681335" y="3913583"/>
            <a:ext cx="282575" cy="282575"/>
          </a:xfrm>
          <a:prstGeom prst="rect">
            <a:avLst/>
          </a:prstGeom>
        </p:spPr>
      </p:pic>
      <p:pic>
        <p:nvPicPr>
          <p:cNvPr id="6" name="trib-tones.wav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5"/>
          <a:stretch>
            <a:fillRect/>
          </a:stretch>
        </p:blipFill>
        <p:spPr>
          <a:xfrm>
            <a:off x="1681335" y="4474776"/>
            <a:ext cx="282575" cy="282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F244-46B1-B345-AF5A-1451DA24667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 descr="Spectral propertie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68" y="0"/>
            <a:ext cx="66874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Following up on </a:t>
            </a:r>
            <a:r>
              <a:rPr lang="en-US" dirty="0" err="1" smtClean="0"/>
              <a:t>Saddy’s</a:t>
            </a:r>
            <a:r>
              <a:rPr lang="en-US" dirty="0" smtClean="0"/>
              <a:t> results:</a:t>
            </a:r>
          </a:p>
          <a:p>
            <a:pPr lvl="1"/>
            <a:r>
              <a:rPr lang="en-US" i="1" dirty="0" smtClean="0"/>
              <a:t>The “</a:t>
            </a:r>
            <a:r>
              <a:rPr lang="en-US" i="1" dirty="0" err="1" smtClean="0"/>
              <a:t>fibonacci</a:t>
            </a:r>
            <a:r>
              <a:rPr lang="en-US" i="1" dirty="0" smtClean="0"/>
              <a:t> word” 101101011011010110...</a:t>
            </a:r>
          </a:p>
          <a:p>
            <a:pPr lvl="1">
              <a:buNone/>
            </a:pPr>
            <a:r>
              <a:rPr lang="en-US" i="1" dirty="0"/>
              <a:t>i</a:t>
            </a:r>
            <a:r>
              <a:rPr lang="en-US" i="1" dirty="0" smtClean="0"/>
              <a:t>s best recognized by subjects.</a:t>
            </a:r>
          </a:p>
          <a:p>
            <a:r>
              <a:rPr lang="en-US" dirty="0" smtClean="0"/>
              <a:t>We will test some ideas about why the Fibonacci word is so special.</a:t>
            </a:r>
          </a:p>
          <a:p>
            <a:r>
              <a:rPr lang="en-US" dirty="0" smtClean="0"/>
              <a:t>By probing other sequences with some but not all of its special mathematical properties,</a:t>
            </a:r>
          </a:p>
          <a:p>
            <a:pPr>
              <a:buNone/>
            </a:pPr>
            <a:r>
              <a:rPr lang="en-US" dirty="0" smtClean="0"/>
              <a:t>	we aim to discover which properties, if any, predict distinctive behavioral responses.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the initial phase, we will gather reaction time data with the use of clickers.</a:t>
            </a:r>
          </a:p>
          <a:p>
            <a:r>
              <a:rPr lang="en-US" dirty="0" smtClean="0"/>
              <a:t>The stimuli consist of two sequences spliced together into a single computer-generated stream of syllables, without any overtly signaled transition.</a:t>
            </a:r>
          </a:p>
          <a:p>
            <a:r>
              <a:rPr lang="en-US" dirty="0" smtClean="0"/>
              <a:t>The task is to press the clicker as soon as the subject detects </a:t>
            </a:r>
            <a:r>
              <a:rPr lang="en-US" dirty="0"/>
              <a:t>a</a:t>
            </a:r>
            <a:r>
              <a:rPr lang="en-US" dirty="0" smtClean="0"/>
              <a:t> change in the pattern.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expect that the fastest and most accurate reaction times will be for transitions between well-recognized sequences and randomness.</a:t>
            </a:r>
          </a:p>
          <a:p>
            <a:r>
              <a:rPr lang="en-US" dirty="0" smtClean="0"/>
              <a:t>We expect that some sequences will “entrain the brain” less strongly, or not at all, and subjects will be slower and less accurate in detecting transitions to/from such patterns.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34 second samples; </a:t>
            </a:r>
            <a:br>
              <a:rPr lang="en-US" dirty="0" smtClean="0"/>
            </a:br>
            <a:r>
              <a:rPr lang="en-US" dirty="0" smtClean="0"/>
              <a:t>splice @ 17 seconds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800" y="1981200"/>
            <a:ext cx="8534400" cy="2895600"/>
          </a:xfrm>
          <a:prstGeom prst="rect">
            <a:avLst/>
          </a:prstGeom>
        </p:spPr>
      </p:pic>
      <p:pic>
        <p:nvPicPr>
          <p:cNvPr id="5" name="tribXhept.wav">
            <a:hlinkClick r:id="" action="ppaction://media"/>
          </p:cNvPr>
          <p:cNvPicPr>
            <a:picLocks noGrp="1" noRot="1" noChangeAspect="1"/>
          </p:cNvPicPr>
          <p:nvPr>
            <p:ph idx="1"/>
            <a:wavAudioFile r:embed="rId1" name="tribXhept.wav"/>
          </p:nvPr>
        </p:nvPicPr>
        <p:blipFill>
          <a:blip r:embed="rId15"/>
          <a:stretch>
            <a:fillRect/>
          </a:stretch>
        </p:blipFill>
        <p:spPr>
          <a:xfrm>
            <a:off x="4430713" y="2710996"/>
            <a:ext cx="282575" cy="282575"/>
          </a:xfrm>
          <a:prstGeom prst="rect">
            <a:avLst/>
          </a:prstGeom>
        </p:spPr>
      </p:pic>
      <p:pic>
        <p:nvPicPr>
          <p:cNvPr id="6" name="tribXp146.wav">
            <a:hlinkClick r:id="" action="ppaction://media"/>
          </p:cNvPr>
          <p:cNvPicPr>
            <a:picLocks noRot="1" noChangeAspect="1"/>
          </p:cNvPicPr>
          <p:nvPr>
            <a:wavAudioFile r:embed="rId2" name="tribXp146.wav"/>
          </p:nvPr>
        </p:nvPicPr>
        <p:blipFill>
          <a:blip r:embed="rId15"/>
          <a:stretch>
            <a:fillRect/>
          </a:stretch>
        </p:blipFill>
        <p:spPr>
          <a:xfrm>
            <a:off x="6114143" y="2710996"/>
            <a:ext cx="282575" cy="282575"/>
          </a:xfrm>
          <a:prstGeom prst="rect">
            <a:avLst/>
          </a:prstGeom>
        </p:spPr>
      </p:pic>
      <p:pic>
        <p:nvPicPr>
          <p:cNvPr id="7" name="tribXrdm.wav">
            <a:hlinkClick r:id="" action="ppaction://media"/>
          </p:cNvPr>
          <p:cNvPicPr>
            <a:picLocks noRot="1" noChangeAspect="1"/>
          </p:cNvPicPr>
          <p:nvPr>
            <a:wavAudioFile r:embed="rId3" name="tribXrdm.wav"/>
          </p:nvPr>
        </p:nvPicPr>
        <p:blipFill>
          <a:blip r:embed="rId15"/>
          <a:stretch>
            <a:fillRect/>
          </a:stretch>
        </p:blipFill>
        <p:spPr>
          <a:xfrm>
            <a:off x="7801429" y="2710996"/>
            <a:ext cx="282575" cy="282575"/>
          </a:xfrm>
          <a:prstGeom prst="rect">
            <a:avLst/>
          </a:prstGeom>
        </p:spPr>
      </p:pic>
      <p:pic>
        <p:nvPicPr>
          <p:cNvPr id="8" name="heptXtrib-.wav">
            <a:hlinkClick r:id="" action="ppaction://media"/>
          </p:cNvPr>
          <p:cNvPicPr>
            <a:picLocks noRot="1" noChangeAspect="1"/>
          </p:cNvPicPr>
          <p:nvPr>
            <a:wavAudioFile r:embed="rId4" name="heptXtrib-.wav"/>
          </p:nvPr>
        </p:nvPicPr>
        <p:blipFill>
          <a:blip r:embed="rId15"/>
          <a:stretch>
            <a:fillRect/>
          </a:stretch>
        </p:blipFill>
        <p:spPr>
          <a:xfrm>
            <a:off x="2794000" y="3287713"/>
            <a:ext cx="282575" cy="282575"/>
          </a:xfrm>
          <a:prstGeom prst="rect">
            <a:avLst/>
          </a:prstGeom>
        </p:spPr>
      </p:pic>
      <p:pic>
        <p:nvPicPr>
          <p:cNvPr id="9" name="heptXpisot.wav">
            <a:hlinkClick r:id="" action="ppaction://media"/>
          </p:cNvPr>
          <p:cNvPicPr>
            <a:picLocks noRot="1" noChangeAspect="1"/>
          </p:cNvPicPr>
          <p:nvPr>
            <a:wavAudioFile r:embed="rId5" name="heptXpisot.wav"/>
          </p:nvPr>
        </p:nvPicPr>
        <p:blipFill>
          <a:blip r:embed="rId15"/>
          <a:stretch>
            <a:fillRect/>
          </a:stretch>
        </p:blipFill>
        <p:spPr>
          <a:xfrm>
            <a:off x="6114143" y="3287713"/>
            <a:ext cx="282575" cy="282575"/>
          </a:xfrm>
          <a:prstGeom prst="rect">
            <a:avLst/>
          </a:prstGeom>
        </p:spPr>
      </p:pic>
      <p:pic>
        <p:nvPicPr>
          <p:cNvPr id="10" name="heptXrdm.wav">
            <a:hlinkClick r:id="" action="ppaction://media"/>
          </p:cNvPr>
          <p:cNvPicPr>
            <a:picLocks noRot="1" noChangeAspect="1"/>
          </p:cNvPicPr>
          <p:nvPr>
            <a:wavAudioFile r:embed="rId6" name="heptXrdm.wav"/>
          </p:nvPr>
        </p:nvPicPr>
        <p:blipFill>
          <a:blip r:embed="rId15"/>
          <a:stretch>
            <a:fillRect/>
          </a:stretch>
        </p:blipFill>
        <p:spPr>
          <a:xfrm>
            <a:off x="7801429" y="3287713"/>
            <a:ext cx="282575" cy="282575"/>
          </a:xfrm>
          <a:prstGeom prst="rect">
            <a:avLst/>
          </a:prstGeom>
        </p:spPr>
      </p:pic>
      <p:pic>
        <p:nvPicPr>
          <p:cNvPr id="11" name="pisotXtrib.wav">
            <a:hlinkClick r:id="" action="ppaction://media"/>
          </p:cNvPr>
          <p:cNvPicPr>
            <a:picLocks noRot="1" noChangeAspect="1"/>
          </p:cNvPicPr>
          <p:nvPr>
            <a:wavAudioFile r:embed="rId7" name="pisotXtrib.wav"/>
          </p:nvPr>
        </p:nvPicPr>
        <p:blipFill>
          <a:blip r:embed="rId15"/>
          <a:stretch>
            <a:fillRect/>
          </a:stretch>
        </p:blipFill>
        <p:spPr>
          <a:xfrm>
            <a:off x="2794000" y="3810000"/>
            <a:ext cx="282575" cy="282575"/>
          </a:xfrm>
          <a:prstGeom prst="rect">
            <a:avLst/>
          </a:prstGeom>
        </p:spPr>
      </p:pic>
      <p:pic>
        <p:nvPicPr>
          <p:cNvPr id="12" name="pisotXhept.wav">
            <a:hlinkClick r:id="" action="ppaction://media"/>
          </p:cNvPr>
          <p:cNvPicPr>
            <a:picLocks noRot="1" noChangeAspect="1"/>
          </p:cNvPicPr>
          <p:nvPr>
            <a:wavAudioFile r:embed="rId8" name="pisotXhept.wav"/>
          </p:nvPr>
        </p:nvPicPr>
        <p:blipFill>
          <a:blip r:embed="rId15"/>
          <a:stretch>
            <a:fillRect/>
          </a:stretch>
        </p:blipFill>
        <p:spPr>
          <a:xfrm>
            <a:off x="4430713" y="3810000"/>
            <a:ext cx="282575" cy="282575"/>
          </a:xfrm>
          <a:prstGeom prst="rect">
            <a:avLst/>
          </a:prstGeom>
        </p:spPr>
      </p:pic>
      <p:pic>
        <p:nvPicPr>
          <p:cNvPr id="13" name="pisotXrdm.wav">
            <a:hlinkClick r:id="" action="ppaction://media"/>
          </p:cNvPr>
          <p:cNvPicPr>
            <a:picLocks noRot="1" noChangeAspect="1"/>
          </p:cNvPicPr>
          <p:nvPr>
            <a:wavAudioFile r:embed="rId9" name="pisotXrdm.wav"/>
          </p:nvPr>
        </p:nvPicPr>
        <p:blipFill>
          <a:blip r:embed="rId15"/>
          <a:stretch>
            <a:fillRect/>
          </a:stretch>
        </p:blipFill>
        <p:spPr>
          <a:xfrm>
            <a:off x="7801429" y="3810000"/>
            <a:ext cx="282575" cy="282575"/>
          </a:xfrm>
          <a:prstGeom prst="rect">
            <a:avLst/>
          </a:prstGeom>
        </p:spPr>
      </p:pic>
      <p:pic>
        <p:nvPicPr>
          <p:cNvPr id="14" name="rdmXtrib.wav">
            <a:hlinkClick r:id="" action="ppaction://media"/>
          </p:cNvPr>
          <p:cNvPicPr>
            <a:picLocks noRot="1" noChangeAspect="1"/>
          </p:cNvPicPr>
          <p:nvPr>
            <a:wavAudioFile r:embed="rId10" name="rdmXtrib.wav"/>
          </p:nvPr>
        </p:nvPicPr>
        <p:blipFill>
          <a:blip r:embed="rId15"/>
          <a:stretch>
            <a:fillRect/>
          </a:stretch>
        </p:blipFill>
        <p:spPr>
          <a:xfrm>
            <a:off x="2794000" y="4318000"/>
            <a:ext cx="282575" cy="282575"/>
          </a:xfrm>
          <a:prstGeom prst="rect">
            <a:avLst/>
          </a:prstGeom>
        </p:spPr>
      </p:pic>
      <p:pic>
        <p:nvPicPr>
          <p:cNvPr id="16" name="rdmXpisot.wav">
            <a:hlinkClick r:id="" action="ppaction://media"/>
          </p:cNvPr>
          <p:cNvPicPr>
            <a:picLocks noRot="1" noChangeAspect="1"/>
          </p:cNvPicPr>
          <p:nvPr>
            <a:wavAudioFile r:embed="rId11" name="rdmXpisot.wav"/>
          </p:nvPr>
        </p:nvPicPr>
        <p:blipFill>
          <a:blip r:embed="rId15"/>
          <a:stretch>
            <a:fillRect/>
          </a:stretch>
        </p:blipFill>
        <p:spPr>
          <a:xfrm>
            <a:off x="6114143" y="4318000"/>
            <a:ext cx="282575" cy="282575"/>
          </a:xfrm>
          <a:prstGeom prst="rect">
            <a:avLst/>
          </a:prstGeom>
        </p:spPr>
      </p:pic>
      <p:pic>
        <p:nvPicPr>
          <p:cNvPr id="17" name="rdmXhept.wav">
            <a:hlinkClick r:id="" action="ppaction://media"/>
          </p:cNvPr>
          <p:cNvPicPr>
            <a:picLocks noRot="1" noChangeAspect="1"/>
          </p:cNvPicPr>
          <p:nvPr>
            <a:wavAudioFile r:embed="rId12" name="rdmXhept.wav"/>
          </p:nvPr>
        </p:nvPicPr>
        <p:blipFill>
          <a:blip r:embed="rId15"/>
          <a:stretch>
            <a:fillRect/>
          </a:stretch>
        </p:blipFill>
        <p:spPr>
          <a:xfrm>
            <a:off x="4430713" y="4318000"/>
            <a:ext cx="282575" cy="2825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2004" y="5218499"/>
            <a:ext cx="711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also want to examine self-similar sequences generated by L-grammars lacking any of these special properties, but no such binary-branching discrete infinite systems are found over three symbols.  We may try a cutting sequence at some irrational angle as a control.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Fibonacci L-grammar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101101011011010110101101101011011010110101101101011010110110101</a:t>
            </a:r>
            <a:r>
              <a:rPr lang="en-US" dirty="0"/>
              <a:t>..</a:t>
            </a:r>
            <a:r>
              <a:rPr lang="en-US" dirty="0" smtClean="0"/>
              <a:t>.</a:t>
            </a:r>
          </a:p>
          <a:p>
            <a:r>
              <a:rPr lang="en-US" u="sng" dirty="0">
                <a:hlinkClick r:id="rId2"/>
              </a:rPr>
              <a:t>http://personal.maths.surrey.ac.uk/ext/R.Knott/Fibonacci/</a:t>
            </a:r>
            <a:r>
              <a:rPr lang="en-US" u="sng" dirty="0" smtClean="0">
                <a:hlinkClick r:id="rId2"/>
              </a:rPr>
              <a:t>fibrab.qt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2/5/13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F244-46B1-B345-AF5A-1451DA24667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 descr="Fib tre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100155"/>
            <a:ext cx="7734300" cy="378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B3E95A3-89E6-C248-903E-4A98C23CC53D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3915863" y="274638"/>
            <a:ext cx="4770937" cy="2839714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400" i="1" u="sng" dirty="0" smtClean="0">
                <a:latin typeface="Times New Roman"/>
                <a:cs typeface="Times New Roman"/>
              </a:rPr>
              <a:t>Why is language that way?  </a:t>
            </a:r>
            <a:br>
              <a:rPr lang="en-US" sz="2400" i="1" u="sng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This structure might follow from more general principles. It is suggestive that the X-bar pattern generates the </a:t>
            </a:r>
            <a:r>
              <a:rPr lang="en-US" sz="2400" b="1" dirty="0" smtClean="0">
                <a:latin typeface="Times New Roman"/>
                <a:cs typeface="Times New Roman"/>
              </a:rPr>
              <a:t>Fibonacci numbers</a:t>
            </a:r>
            <a:r>
              <a:rPr lang="en-US" sz="2400" dirty="0" smtClean="0">
                <a:latin typeface="Times New Roman"/>
                <a:cs typeface="Times New Roman"/>
              </a:rPr>
              <a:t>, which arise in many natural systems. 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97969"/>
            <a:ext cx="8229600" cy="3828194"/>
          </a:xfrm>
        </p:spPr>
        <p:txBody>
          <a:bodyPr/>
          <a:lstStyle/>
          <a:p>
            <a:pPr eaLnBrk="1" hangingPunct="1">
              <a:buNone/>
            </a:pPr>
            <a:endParaRPr lang="en-US" dirty="0"/>
          </a:p>
        </p:txBody>
      </p:sp>
      <p:pic>
        <p:nvPicPr>
          <p:cNvPr id="47109" name="Picture 4" descr="XBarExp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91440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 descr="XBarSche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00239"/>
            <a:ext cx="3915863" cy="1781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8428"/>
            <a:ext cx="8229600" cy="568773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According to Chomsky &amp; Halle (1968) (see also Bresnan 1971, 1972, Cinque 1993)</a:t>
            </a:r>
          </a:p>
          <a:p>
            <a:r>
              <a:rPr lang="en-US" sz="2400" dirty="0" smtClean="0"/>
              <a:t>The deepest part of a syntactic tree gets maximal stress (Nuclear Stress Rule)...</a:t>
            </a:r>
          </a:p>
          <a:p>
            <a:r>
              <a:rPr lang="en-US" sz="2400" dirty="0" smtClean="0"/>
              <a:t>Reading sequence of stress maxima (black heads) and non-maxima (grey heads) from left to right in an idealized X-bar tree expanded to uniform depth, we get the Fibonacci word:</a:t>
            </a:r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F244-46B1-B345-AF5A-1451DA24667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GS prosodi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4659"/>
            <a:ext cx="9144000" cy="2941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Golden String/Fibonacci Word/Rabbit 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This structure is a </a:t>
            </a:r>
            <a:r>
              <a:rPr lang="en-US" dirty="0" err="1"/>
              <a:t>quasiperiodic</a:t>
            </a:r>
            <a:r>
              <a:rPr lang="en-US" dirty="0"/>
              <a:t> binary sequence whose long-range order reflects the mathematics of the Fibonacci numbers.</a:t>
            </a:r>
            <a:r>
              <a:rPr lang="en-US" dirty="0" smtClean="0"/>
              <a:t> </a:t>
            </a:r>
          </a:p>
          <a:p>
            <a:r>
              <a:rPr lang="en-US" dirty="0"/>
              <a:t>By “</a:t>
            </a:r>
            <a:r>
              <a:rPr lang="en-US" dirty="0" err="1"/>
              <a:t>quasiperiodic</a:t>
            </a:r>
            <a:r>
              <a:rPr lang="en-US" dirty="0"/>
              <a:t>”, we mean that it never exactly repeats (such sequences are merely periodic), but neither is it random. In fact it is </a:t>
            </a:r>
            <a:r>
              <a:rPr lang="en-US" b="1" i="1" dirty="0"/>
              <a:t>self-</a:t>
            </a:r>
            <a:r>
              <a:rPr lang="en-US" b="1" i="1" dirty="0" smtClean="0"/>
              <a:t>similar</a:t>
            </a:r>
            <a:r>
              <a:rPr lang="en-US" dirty="0" smtClean="0"/>
              <a:t>. </a:t>
            </a:r>
          </a:p>
          <a:p>
            <a:r>
              <a:rPr lang="en-US" dirty="0"/>
              <a:t>I</a:t>
            </a:r>
            <a:r>
              <a:rPr lang="en-US" dirty="0" smtClean="0"/>
              <a:t>ts </a:t>
            </a:r>
            <a:r>
              <a:rPr lang="en-US" dirty="0"/>
              <a:t>linear organization </a:t>
            </a:r>
            <a:r>
              <a:rPr lang="en-US" dirty="0" smtClean="0"/>
              <a:t>reflects </a:t>
            </a:r>
            <a:r>
              <a:rPr lang="en-US" dirty="0"/>
              <a:t>hierarchical groupings of the kind indicated in the tree above.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structure is reflected in many places in nature, from the organization of spin glasses (Binder 2008), to the oscillations of </a:t>
            </a:r>
            <a:r>
              <a:rPr lang="en-US" dirty="0" err="1"/>
              <a:t>multiperiod</a:t>
            </a:r>
            <a:r>
              <a:rPr lang="en-US" dirty="0"/>
              <a:t> variable stars including UW </a:t>
            </a:r>
            <a:r>
              <a:rPr lang="en-US" dirty="0" err="1"/>
              <a:t>Herculis</a:t>
            </a:r>
            <a:r>
              <a:rPr lang="en-US" dirty="0"/>
              <a:t> (</a:t>
            </a:r>
            <a:r>
              <a:rPr lang="en-US" dirty="0" err="1"/>
              <a:t>Escudero</a:t>
            </a:r>
            <a:r>
              <a:rPr lang="en-US" dirty="0"/>
              <a:t> 2003).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F244-46B1-B345-AF5A-1451DA24667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Saddy’s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J Douglas </a:t>
            </a:r>
            <a:r>
              <a:rPr lang="en-US" dirty="0" err="1" smtClean="0"/>
              <a:t>Saddy</a:t>
            </a:r>
            <a:r>
              <a:rPr lang="en-US" dirty="0" smtClean="0"/>
              <a:t> and his group at the Centre for Integrative Neuroscience and </a:t>
            </a:r>
            <a:r>
              <a:rPr lang="en-US" dirty="0" err="1" smtClean="0"/>
              <a:t>Neurodynamics</a:t>
            </a:r>
            <a:r>
              <a:rPr lang="en-US" dirty="0" smtClean="0"/>
              <a:t>, </a:t>
            </a:r>
          </a:p>
          <a:p>
            <a:r>
              <a:rPr lang="en-US" dirty="0" smtClean="0"/>
              <a:t>played subjects a long stretch of this Fibonacci grammar sequence, as a string of </a:t>
            </a:r>
            <a:r>
              <a:rPr lang="en-US" dirty="0" err="1" smtClean="0"/>
              <a:t>ba</a:t>
            </a:r>
            <a:r>
              <a:rPr lang="en-US" dirty="0" smtClean="0"/>
              <a:t>/bi syllables:</a:t>
            </a:r>
          </a:p>
          <a:p>
            <a:pPr lvl="1"/>
            <a:r>
              <a:rPr lang="en-US" i="1" dirty="0" err="1"/>
              <a:t>b</a:t>
            </a:r>
            <a:r>
              <a:rPr lang="en-US" i="1" dirty="0" err="1" smtClean="0"/>
              <a:t>a</a:t>
            </a:r>
            <a:r>
              <a:rPr lang="en-US" i="1" dirty="0" smtClean="0"/>
              <a:t> bi </a:t>
            </a:r>
            <a:r>
              <a:rPr lang="en-US" i="1" dirty="0" err="1" smtClean="0"/>
              <a:t>ba</a:t>
            </a:r>
            <a:r>
              <a:rPr lang="en-US" i="1" dirty="0" smtClean="0"/>
              <a:t> </a:t>
            </a:r>
            <a:r>
              <a:rPr lang="en-US" i="1" dirty="0" err="1" smtClean="0"/>
              <a:t>ba</a:t>
            </a:r>
            <a:r>
              <a:rPr lang="en-US" i="1" dirty="0" smtClean="0"/>
              <a:t> bi </a:t>
            </a:r>
            <a:r>
              <a:rPr lang="en-US" i="1" dirty="0" err="1" smtClean="0"/>
              <a:t>ba</a:t>
            </a:r>
            <a:r>
              <a:rPr lang="en-US" i="1" dirty="0" smtClean="0"/>
              <a:t> bi </a:t>
            </a:r>
            <a:r>
              <a:rPr lang="en-US" i="1" dirty="0" err="1" smtClean="0"/>
              <a:t>ba</a:t>
            </a:r>
            <a:r>
              <a:rPr lang="en-US" i="1" dirty="0" smtClean="0"/>
              <a:t> </a:t>
            </a:r>
            <a:r>
              <a:rPr lang="en-US" i="1" dirty="0" err="1" smtClean="0"/>
              <a:t>ba</a:t>
            </a:r>
            <a:r>
              <a:rPr lang="en-US" i="1" dirty="0" smtClean="0"/>
              <a:t> bi </a:t>
            </a:r>
            <a:r>
              <a:rPr lang="en-US" i="1" dirty="0" err="1" smtClean="0"/>
              <a:t>ba</a:t>
            </a:r>
            <a:r>
              <a:rPr lang="en-US" i="1" dirty="0" smtClean="0"/>
              <a:t> </a:t>
            </a:r>
            <a:r>
              <a:rPr lang="en-US" i="1" dirty="0" err="1" smtClean="0"/>
              <a:t>ba</a:t>
            </a:r>
            <a:r>
              <a:rPr lang="en-US" i="1" dirty="0" smtClean="0"/>
              <a:t> bi...</a:t>
            </a:r>
          </a:p>
          <a:p>
            <a:r>
              <a:rPr lang="en-US" dirty="0" smtClean="0"/>
              <a:t>As well as other sequences, like the </a:t>
            </a:r>
            <a:r>
              <a:rPr lang="en-US" dirty="0" err="1" smtClean="0"/>
              <a:t>Thue</a:t>
            </a:r>
            <a:r>
              <a:rPr lang="en-US" dirty="0" smtClean="0"/>
              <a:t> Morse (1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01; 0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10)</a:t>
            </a:r>
            <a:r>
              <a:rPr lang="en-US" dirty="0" smtClean="0"/>
              <a:t> and </a:t>
            </a:r>
            <a:r>
              <a:rPr lang="en-US" dirty="0" err="1" smtClean="0"/>
              <a:t>Feigenbaum</a:t>
            </a:r>
            <a:r>
              <a:rPr lang="en-US" dirty="0" smtClean="0"/>
              <a:t> (1</a:t>
            </a:r>
            <a:r>
              <a:rPr lang="en-US" dirty="0" smtClean="0">
                <a:sym typeface="Wingdings"/>
              </a:rPr>
              <a:t> 10, 0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11) </a:t>
            </a:r>
            <a:r>
              <a:rPr lang="en-US" dirty="0" smtClean="0"/>
              <a:t>grammars</a:t>
            </a:r>
          </a:p>
          <a:p>
            <a:r>
              <a:rPr lang="en-US" dirty="0" smtClean="0"/>
              <a:t>Then had subjects decide which of two short samples played subsequently best matched what they had heard before.</a:t>
            </a:r>
          </a:p>
          <a:p>
            <a:r>
              <a:rPr lang="en-US" dirty="0" smtClean="0"/>
              <a:t>Subjects recognized the Fibonacci sequence more accurately than any other.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F244-46B1-B345-AF5A-1451DA24667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Remarkable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This is a remarkable fact; the long-range order of the sequence is strictly beyond the capabilities of finite-state (</a:t>
            </a:r>
            <a:r>
              <a:rPr lang="en-US" dirty="0" err="1" smtClean="0"/>
              <a:t>Markovian</a:t>
            </a:r>
            <a:r>
              <a:rPr lang="en-US" dirty="0" smtClean="0"/>
              <a:t>) processes to describe.</a:t>
            </a:r>
          </a:p>
          <a:p>
            <a:r>
              <a:rPr lang="en-US" dirty="0" smtClean="0"/>
              <a:t>Even more stunning: in computer science, the Fibonacci word is known to be </a:t>
            </a:r>
            <a:r>
              <a:rPr lang="en-US" b="1" dirty="0" smtClean="0"/>
              <a:t>the worst case </a:t>
            </a:r>
            <a:r>
              <a:rPr lang="en-US" dirty="0" smtClean="0"/>
              <a:t>for the application of many efficient pattern recognition algorithms (Knuth, Morris, &amp; Pratt 1977, </a:t>
            </a:r>
            <a:r>
              <a:rPr lang="en-US" dirty="0" err="1" smtClean="0"/>
              <a:t>Aho</a:t>
            </a:r>
            <a:r>
              <a:rPr lang="en-US" dirty="0" smtClean="0"/>
              <a:t> 1990, </a:t>
            </a:r>
            <a:r>
              <a:rPr lang="en-US" dirty="0" err="1" smtClean="0"/>
              <a:t>a.o</a:t>
            </a:r>
            <a:r>
              <a:rPr lang="en-US" dirty="0" smtClean="0"/>
              <a:t>.).</a:t>
            </a:r>
          </a:p>
          <a:p>
            <a:r>
              <a:rPr lang="en-US" dirty="0" smtClean="0"/>
              <a:t>Whatever the reason for subjects recognizing this string best, it seems it’s not about local statistical regularities (e.g., recognizing </a:t>
            </a:r>
            <a:r>
              <a:rPr lang="en-US" i="1" dirty="0" err="1" smtClean="0"/>
              <a:t>n</a:t>
            </a:r>
            <a:r>
              <a:rPr lang="en-US" dirty="0" smtClean="0"/>
              <a:t>-grams).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F244-46B1-B345-AF5A-1451DA24667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L-grammars of interest over a binary alphabet</a:t>
            </a:r>
            <a:endParaRPr lang="en-US" dirty="0"/>
          </a:p>
        </p:txBody>
      </p:sp>
      <p:pic>
        <p:nvPicPr>
          <p:cNvPr id="4" name="sqrt2-syllables.wav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2523012" y="1978944"/>
            <a:ext cx="282575" cy="282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9976" y="1701945"/>
            <a:ext cx="429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Sqrt-2 sequence (cutting sequence; binary alphabet but not binary-branching)</a:t>
            </a:r>
            <a:endParaRPr lang="en-US" dirty="0"/>
          </a:p>
        </p:txBody>
      </p:sp>
      <p:pic>
        <p:nvPicPr>
          <p:cNvPr id="7" name="Feigenbaum-syllables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2523012" y="2597231"/>
            <a:ext cx="282575" cy="282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59976" y="2597231"/>
            <a:ext cx="454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Feigenbaum</a:t>
            </a:r>
            <a:r>
              <a:rPr lang="en-US" dirty="0" smtClean="0"/>
              <a:t> L-grammar</a:t>
            </a:r>
            <a:endParaRPr lang="en-US" dirty="0"/>
          </a:p>
        </p:txBody>
      </p:sp>
      <p:pic>
        <p:nvPicPr>
          <p:cNvPr id="9" name="ThueMorse-syllables.wav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6"/>
          <a:stretch>
            <a:fillRect/>
          </a:stretch>
        </p:blipFill>
        <p:spPr>
          <a:xfrm>
            <a:off x="2523012" y="3287713"/>
            <a:ext cx="282575" cy="2825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59976" y="3287713"/>
            <a:ext cx="429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Thue</a:t>
            </a:r>
            <a:r>
              <a:rPr lang="en-US" dirty="0" smtClean="0"/>
              <a:t>-Morse sequence (XOR grammar)</a:t>
            </a:r>
            <a:endParaRPr lang="en-US" dirty="0"/>
          </a:p>
        </p:txBody>
      </p:sp>
      <p:pic>
        <p:nvPicPr>
          <p:cNvPr id="11" name="Random bin syllables.wav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6"/>
          <a:stretch>
            <a:fillRect/>
          </a:stretch>
        </p:blipFill>
        <p:spPr>
          <a:xfrm>
            <a:off x="2523012" y="3987424"/>
            <a:ext cx="282575" cy="2825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59976" y="3987424"/>
            <a:ext cx="429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 binary sequence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2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 L-grammar and 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2508" y="1600200"/>
            <a:ext cx="6634291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True Fibonacci word (Golden String)</a:t>
            </a:r>
          </a:p>
          <a:p>
            <a:r>
              <a:rPr lang="en-US" sz="2800" dirty="0" smtClean="0"/>
              <a:t>Pseudo-random Fib (101, 10110 substituting for 0, 1 in random string)</a:t>
            </a:r>
          </a:p>
          <a:p>
            <a:r>
              <a:rPr lang="en-US" sz="2800" dirty="0" smtClean="0"/>
              <a:t>Pulsations of UW </a:t>
            </a:r>
            <a:r>
              <a:rPr lang="en-US" sz="2800" dirty="0" err="1" smtClean="0"/>
              <a:t>Herculis</a:t>
            </a:r>
            <a:r>
              <a:rPr lang="en-US" sz="2800" dirty="0" smtClean="0"/>
              <a:t>, as reported by </a:t>
            </a:r>
            <a:r>
              <a:rPr lang="en-US" sz="2800" dirty="0" err="1" smtClean="0"/>
              <a:t>Escudero</a:t>
            </a:r>
            <a:r>
              <a:rPr lang="en-US" sz="2800" dirty="0" smtClean="0"/>
              <a:t> (2003)</a:t>
            </a:r>
          </a:p>
          <a:p>
            <a:r>
              <a:rPr lang="en-US" sz="2800" dirty="0" smtClean="0"/>
              <a:t>Free linearization Fib sequence (0 </a:t>
            </a:r>
            <a:r>
              <a:rPr lang="en-US" sz="2800" dirty="0" err="1" smtClean="0">
                <a:sym typeface="Wingdings"/>
              </a:rPr>
              <a:t></a:t>
            </a:r>
            <a:r>
              <a:rPr lang="en-US" sz="2800" dirty="0" smtClean="0">
                <a:sym typeface="Wingdings"/>
              </a:rPr>
              <a:t> 1; 110/01 at random)</a:t>
            </a:r>
          </a:p>
          <a:p>
            <a:r>
              <a:rPr lang="en-US" sz="2800" dirty="0" smtClean="0">
                <a:sym typeface="Wingdings"/>
              </a:rPr>
              <a:t>Lucas sequence</a:t>
            </a:r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longFib syllables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1579989" y="1786957"/>
            <a:ext cx="282575" cy="282575"/>
          </a:xfrm>
          <a:prstGeom prst="rect">
            <a:avLst/>
          </a:prstGeom>
        </p:spPr>
      </p:pic>
      <p:pic>
        <p:nvPicPr>
          <p:cNvPr id="5" name="Random to 3-5Fib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1579989" y="2405244"/>
            <a:ext cx="282575" cy="282575"/>
          </a:xfrm>
          <a:prstGeom prst="rect">
            <a:avLst/>
          </a:prstGeom>
        </p:spPr>
      </p:pic>
      <p:pic>
        <p:nvPicPr>
          <p:cNvPr id="6" name="EscuderoUWHercSeq.wav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1579989" y="3146425"/>
            <a:ext cx="282575" cy="282575"/>
          </a:xfrm>
          <a:prstGeom prst="rect">
            <a:avLst/>
          </a:prstGeom>
        </p:spPr>
      </p:pic>
      <p:pic>
        <p:nvPicPr>
          <p:cNvPr id="7" name="freelinztnFib.wav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7"/>
          <a:stretch>
            <a:fillRect/>
          </a:stretch>
        </p:blipFill>
        <p:spPr>
          <a:xfrm>
            <a:off x="1579989" y="4244879"/>
            <a:ext cx="282575" cy="282575"/>
          </a:xfrm>
          <a:prstGeom prst="rect">
            <a:avLst/>
          </a:prstGeom>
        </p:spPr>
      </p:pic>
      <p:pic>
        <p:nvPicPr>
          <p:cNvPr id="8" name="Lucas-long syllable.wav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7"/>
          <a:stretch>
            <a:fillRect/>
          </a:stretch>
        </p:blipFill>
        <p:spPr>
          <a:xfrm>
            <a:off x="1579989" y="5071901"/>
            <a:ext cx="282575" cy="282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6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11904</TotalTime>
  <Words>1051</Words>
  <Application>Microsoft Macintosh PowerPoint</Application>
  <PresentationFormat>On-screen Show (4:3)</PresentationFormat>
  <Paragraphs>92</Paragraphs>
  <Slides>16</Slides>
  <Notes>1</Notes>
  <HiddenSlides>0</HiddenSlides>
  <MMClips>29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Sample stimuli</vt:lpstr>
      <vt:lpstr>Fibonacci L-grammar</vt:lpstr>
      <vt:lpstr>Why is language that way?   This structure might follow from more general principles. It is suggestive that the X-bar pattern generates the Fibonacci numbers, which arise in many natural systems. </vt:lpstr>
      <vt:lpstr>Slide 4</vt:lpstr>
      <vt:lpstr>The Golden String/Fibonacci Word/Rabbit Sequence</vt:lpstr>
      <vt:lpstr>Saddy’s results</vt:lpstr>
      <vt:lpstr>Remarkable</vt:lpstr>
      <vt:lpstr>Some L-grammars of interest over a binary alphabet</vt:lpstr>
      <vt:lpstr>Fib L-grammar and variants</vt:lpstr>
      <vt:lpstr>Binary-branching L-grammars over a ternary alphabet</vt:lpstr>
      <vt:lpstr>L-grammars realized as sequences of tones rather than syllables</vt:lpstr>
      <vt:lpstr>Slide 12</vt:lpstr>
      <vt:lpstr>Background</vt:lpstr>
      <vt:lpstr>Proposed Methods</vt:lpstr>
      <vt:lpstr>Interpretation</vt:lpstr>
      <vt:lpstr>34 second samples;  splice @ 17 seconds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stimuli</dc:title>
  <dc:creator>David P Medeiros</dc:creator>
  <cp:lastModifiedBy>David Medeiros</cp:lastModifiedBy>
  <cp:revision>9</cp:revision>
  <dcterms:created xsi:type="dcterms:W3CDTF">2017-03-07T04:46:52Z</dcterms:created>
  <dcterms:modified xsi:type="dcterms:W3CDTF">2017-03-07T04:48:48Z</dcterms:modified>
</cp:coreProperties>
</file>